
<file path=[Content_Types].xml><?xml version="1.0" encoding="utf-8"?>
<Types xmlns="http://schemas.openxmlformats.org/package/2006/content-types">
  <Default Extension="png" ContentType="image/png"/>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8" r:id="rId1"/>
  </p:sldMasterIdLst>
  <p:notesMasterIdLst>
    <p:notesMasterId r:id="rId62"/>
  </p:notesMasterIdLst>
  <p:handoutMasterIdLst>
    <p:handoutMasterId r:id="rId63"/>
  </p:handoutMasterIdLst>
  <p:sldIdLst>
    <p:sldId id="256" r:id="rId2"/>
    <p:sldId id="414" r:id="rId3"/>
    <p:sldId id="415" r:id="rId4"/>
    <p:sldId id="416" r:id="rId5"/>
    <p:sldId id="417" r:id="rId6"/>
    <p:sldId id="465" r:id="rId7"/>
    <p:sldId id="419" r:id="rId8"/>
    <p:sldId id="466" r:id="rId9"/>
    <p:sldId id="421" r:id="rId10"/>
    <p:sldId id="422" r:id="rId11"/>
    <p:sldId id="427" r:id="rId12"/>
    <p:sldId id="428" r:id="rId13"/>
    <p:sldId id="429" r:id="rId14"/>
    <p:sldId id="430" r:id="rId15"/>
    <p:sldId id="487" r:id="rId16"/>
    <p:sldId id="467" r:id="rId17"/>
    <p:sldId id="423" r:id="rId18"/>
    <p:sldId id="424" r:id="rId19"/>
    <p:sldId id="468" r:id="rId20"/>
    <p:sldId id="469" r:id="rId21"/>
    <p:sldId id="470" r:id="rId22"/>
    <p:sldId id="482" r:id="rId23"/>
    <p:sldId id="483" r:id="rId24"/>
    <p:sldId id="474" r:id="rId25"/>
    <p:sldId id="484" r:id="rId26"/>
    <p:sldId id="475" r:id="rId27"/>
    <p:sldId id="477" r:id="rId28"/>
    <p:sldId id="478" r:id="rId29"/>
    <p:sldId id="476" r:id="rId30"/>
    <p:sldId id="435" r:id="rId31"/>
    <p:sldId id="480" r:id="rId32"/>
    <p:sldId id="481" r:id="rId33"/>
    <p:sldId id="471" r:id="rId34"/>
    <p:sldId id="479" r:id="rId35"/>
    <p:sldId id="488" r:id="rId36"/>
    <p:sldId id="489" r:id="rId37"/>
    <p:sldId id="490" r:id="rId38"/>
    <p:sldId id="436" r:id="rId39"/>
    <p:sldId id="440" r:id="rId40"/>
    <p:sldId id="491" r:id="rId41"/>
    <p:sldId id="442" r:id="rId42"/>
    <p:sldId id="443" r:id="rId43"/>
    <p:sldId id="444" r:id="rId44"/>
    <p:sldId id="445" r:id="rId45"/>
    <p:sldId id="446" r:id="rId46"/>
    <p:sldId id="447" r:id="rId47"/>
    <p:sldId id="448" r:id="rId48"/>
    <p:sldId id="449" r:id="rId49"/>
    <p:sldId id="494" r:id="rId50"/>
    <p:sldId id="492" r:id="rId51"/>
    <p:sldId id="453" r:id="rId52"/>
    <p:sldId id="454" r:id="rId53"/>
    <p:sldId id="426" r:id="rId54"/>
    <p:sldId id="495" r:id="rId55"/>
    <p:sldId id="496" r:id="rId56"/>
    <p:sldId id="497" r:id="rId57"/>
    <p:sldId id="498" r:id="rId58"/>
    <p:sldId id="499" r:id="rId59"/>
    <p:sldId id="500" r:id="rId60"/>
    <p:sldId id="501" r:id="rId61"/>
  </p:sldIdLst>
  <p:sldSz cx="9144000" cy="6858000" type="screen4x3"/>
  <p:notesSz cx="6797675" cy="9874250"/>
  <p:defaultTextStyle>
    <a:defPPr>
      <a:defRPr lang="zh-TW"/>
    </a:defPPr>
    <a:lvl1pPr algn="l" rtl="0" fontAlgn="base">
      <a:spcBef>
        <a:spcPct val="0"/>
      </a:spcBef>
      <a:spcAft>
        <a:spcPct val="0"/>
      </a:spcAft>
      <a:defRPr kumimoji="1" kern="1200">
        <a:solidFill>
          <a:srgbClr val="F0002E"/>
        </a:solidFill>
        <a:latin typeface="Verdana" pitchFamily="34" charset="0"/>
        <a:ea typeface="新細明體" pitchFamily="18" charset="-120"/>
        <a:cs typeface="+mn-cs"/>
      </a:defRPr>
    </a:lvl1pPr>
    <a:lvl2pPr marL="457200" algn="l" rtl="0" fontAlgn="base">
      <a:spcBef>
        <a:spcPct val="0"/>
      </a:spcBef>
      <a:spcAft>
        <a:spcPct val="0"/>
      </a:spcAft>
      <a:defRPr kumimoji="1" kern="1200">
        <a:solidFill>
          <a:srgbClr val="F0002E"/>
        </a:solidFill>
        <a:latin typeface="Verdana" pitchFamily="34" charset="0"/>
        <a:ea typeface="新細明體" pitchFamily="18" charset="-120"/>
        <a:cs typeface="+mn-cs"/>
      </a:defRPr>
    </a:lvl2pPr>
    <a:lvl3pPr marL="914400" algn="l" rtl="0" fontAlgn="base">
      <a:spcBef>
        <a:spcPct val="0"/>
      </a:spcBef>
      <a:spcAft>
        <a:spcPct val="0"/>
      </a:spcAft>
      <a:defRPr kumimoji="1" kern="1200">
        <a:solidFill>
          <a:srgbClr val="F0002E"/>
        </a:solidFill>
        <a:latin typeface="Verdana" pitchFamily="34" charset="0"/>
        <a:ea typeface="新細明體" pitchFamily="18" charset="-120"/>
        <a:cs typeface="+mn-cs"/>
      </a:defRPr>
    </a:lvl3pPr>
    <a:lvl4pPr marL="1371600" algn="l" rtl="0" fontAlgn="base">
      <a:spcBef>
        <a:spcPct val="0"/>
      </a:spcBef>
      <a:spcAft>
        <a:spcPct val="0"/>
      </a:spcAft>
      <a:defRPr kumimoji="1" kern="1200">
        <a:solidFill>
          <a:srgbClr val="F0002E"/>
        </a:solidFill>
        <a:latin typeface="Verdana" pitchFamily="34" charset="0"/>
        <a:ea typeface="新細明體" pitchFamily="18" charset="-120"/>
        <a:cs typeface="+mn-cs"/>
      </a:defRPr>
    </a:lvl4pPr>
    <a:lvl5pPr marL="1828800" algn="l" rtl="0" fontAlgn="base">
      <a:spcBef>
        <a:spcPct val="0"/>
      </a:spcBef>
      <a:spcAft>
        <a:spcPct val="0"/>
      </a:spcAft>
      <a:defRPr kumimoji="1" kern="1200">
        <a:solidFill>
          <a:srgbClr val="F0002E"/>
        </a:solidFill>
        <a:latin typeface="Verdana" pitchFamily="34" charset="0"/>
        <a:ea typeface="新細明體" pitchFamily="18" charset="-120"/>
        <a:cs typeface="+mn-cs"/>
      </a:defRPr>
    </a:lvl5pPr>
    <a:lvl6pPr marL="2286000" algn="l" defTabSz="914400" rtl="0" eaLnBrk="1" latinLnBrk="0" hangingPunct="1">
      <a:defRPr kumimoji="1" kern="1200">
        <a:solidFill>
          <a:srgbClr val="F0002E"/>
        </a:solidFill>
        <a:latin typeface="Verdana" pitchFamily="34" charset="0"/>
        <a:ea typeface="新細明體" pitchFamily="18" charset="-120"/>
        <a:cs typeface="+mn-cs"/>
      </a:defRPr>
    </a:lvl6pPr>
    <a:lvl7pPr marL="2743200" algn="l" defTabSz="914400" rtl="0" eaLnBrk="1" latinLnBrk="0" hangingPunct="1">
      <a:defRPr kumimoji="1" kern="1200">
        <a:solidFill>
          <a:srgbClr val="F0002E"/>
        </a:solidFill>
        <a:latin typeface="Verdana" pitchFamily="34" charset="0"/>
        <a:ea typeface="新細明體" pitchFamily="18" charset="-120"/>
        <a:cs typeface="+mn-cs"/>
      </a:defRPr>
    </a:lvl7pPr>
    <a:lvl8pPr marL="3200400" algn="l" defTabSz="914400" rtl="0" eaLnBrk="1" latinLnBrk="0" hangingPunct="1">
      <a:defRPr kumimoji="1" kern="1200">
        <a:solidFill>
          <a:srgbClr val="F0002E"/>
        </a:solidFill>
        <a:latin typeface="Verdana" pitchFamily="34" charset="0"/>
        <a:ea typeface="新細明體" pitchFamily="18" charset="-120"/>
        <a:cs typeface="+mn-cs"/>
      </a:defRPr>
    </a:lvl8pPr>
    <a:lvl9pPr marL="3657600" algn="l" defTabSz="914400" rtl="0" eaLnBrk="1" latinLnBrk="0" hangingPunct="1">
      <a:defRPr kumimoji="1" kern="1200">
        <a:solidFill>
          <a:srgbClr val="F0002E"/>
        </a:solidFill>
        <a:latin typeface="Verdana" pitchFamily="34" charset="0"/>
        <a:ea typeface="新細明體"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01B90A"/>
    <a:srgbClr val="5F06FE"/>
    <a:srgbClr val="99CCFF"/>
    <a:srgbClr val="99CC00"/>
    <a:srgbClr val="FF9900"/>
    <a:srgbClr val="0099CC"/>
    <a:srgbClr val="00CC99"/>
    <a:srgbClr val="FF3399"/>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6357" autoAdjust="0"/>
  </p:normalViewPr>
  <p:slideViewPr>
    <p:cSldViewPr>
      <p:cViewPr varScale="1">
        <p:scale>
          <a:sx n="73" d="100"/>
          <a:sy n="73" d="100"/>
        </p:scale>
        <p:origin x="1290" y="52"/>
      </p:cViewPr>
      <p:guideLst>
        <p:guide orient="horz" pos="2160"/>
        <p:guide pos="2880"/>
      </p:guideLst>
    </p:cSldViewPr>
  </p:slideViewPr>
  <p:outlineViewPr>
    <p:cViewPr>
      <p:scale>
        <a:sx n="33" d="100"/>
        <a:sy n="33" d="100"/>
      </p:scale>
      <p:origin x="0" y="1152"/>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218" name="Rectangle 2"/>
          <p:cNvSpPr>
            <a:spLocks noGrp="1" noChangeArrowheads="1"/>
          </p:cNvSpPr>
          <p:nvPr>
            <p:ph type="hdr" sz="quarter"/>
          </p:nvPr>
        </p:nvSpPr>
        <p:spPr bwMode="auto">
          <a:xfrm>
            <a:off x="0" y="0"/>
            <a:ext cx="2946400"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solidFill>
                  <a:schemeClr val="tx1"/>
                </a:solidFill>
                <a:latin typeface="Arial" charset="0"/>
                <a:ea typeface="新細明體" charset="-120"/>
              </a:defRPr>
            </a:lvl1pPr>
          </a:lstStyle>
          <a:p>
            <a:pPr>
              <a:defRPr/>
            </a:pPr>
            <a:endParaRPr lang="en-US" altLang="zh-TW"/>
          </a:p>
        </p:txBody>
      </p:sp>
      <p:sp>
        <p:nvSpPr>
          <p:cNvPr id="137219" name="Rectangle 3"/>
          <p:cNvSpPr>
            <a:spLocks noGrp="1" noChangeArrowheads="1"/>
          </p:cNvSpPr>
          <p:nvPr>
            <p:ph type="dt" sz="quarter" idx="1"/>
          </p:nvPr>
        </p:nvSpPr>
        <p:spPr bwMode="auto">
          <a:xfrm>
            <a:off x="3849688" y="0"/>
            <a:ext cx="2946400"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solidFill>
                  <a:schemeClr val="tx1"/>
                </a:solidFill>
                <a:latin typeface="Arial" charset="0"/>
                <a:ea typeface="新細明體" charset="-120"/>
              </a:defRPr>
            </a:lvl1pPr>
          </a:lstStyle>
          <a:p>
            <a:pPr>
              <a:defRPr/>
            </a:pPr>
            <a:endParaRPr lang="en-US" altLang="zh-TW"/>
          </a:p>
        </p:txBody>
      </p:sp>
      <p:sp>
        <p:nvSpPr>
          <p:cNvPr id="137220" name="Rectangle 4"/>
          <p:cNvSpPr>
            <a:spLocks noGrp="1" noChangeArrowheads="1"/>
          </p:cNvSpPr>
          <p:nvPr>
            <p:ph type="ftr" sz="quarter" idx="2"/>
          </p:nvPr>
        </p:nvSpPr>
        <p:spPr bwMode="auto">
          <a:xfrm>
            <a:off x="0" y="9378950"/>
            <a:ext cx="2946400" cy="4937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solidFill>
                  <a:schemeClr val="tx1"/>
                </a:solidFill>
                <a:latin typeface="Arial" charset="0"/>
                <a:ea typeface="新細明體" charset="-120"/>
              </a:defRPr>
            </a:lvl1pPr>
          </a:lstStyle>
          <a:p>
            <a:pPr>
              <a:defRPr/>
            </a:pPr>
            <a:endParaRPr lang="en-US" altLang="zh-TW"/>
          </a:p>
        </p:txBody>
      </p:sp>
      <p:sp>
        <p:nvSpPr>
          <p:cNvPr id="137221" name="Rectangle 5"/>
          <p:cNvSpPr>
            <a:spLocks noGrp="1" noChangeArrowheads="1"/>
          </p:cNvSpPr>
          <p:nvPr>
            <p:ph type="sldNum" sz="quarter" idx="3"/>
          </p:nvPr>
        </p:nvSpPr>
        <p:spPr bwMode="auto">
          <a:xfrm>
            <a:off x="3849688" y="9378950"/>
            <a:ext cx="2946400" cy="4937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chemeClr val="tx1"/>
                </a:solidFill>
                <a:latin typeface="Arial" charset="0"/>
                <a:ea typeface="新細明體" charset="-120"/>
              </a:defRPr>
            </a:lvl1pPr>
          </a:lstStyle>
          <a:p>
            <a:pPr>
              <a:defRPr/>
            </a:pPr>
            <a:fld id="{EB4A289A-5EA0-422E-B90F-34635AC12658}" type="slidenum">
              <a:rPr lang="en-US" altLang="zh-TW"/>
              <a:pPr>
                <a:defRPr/>
              </a:pPr>
              <a:t>‹#›</a:t>
            </a:fld>
            <a:endParaRPr lang="en-US" altLang="zh-TW"/>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0290" name="Rectangle 1026"/>
          <p:cNvSpPr>
            <a:spLocks noGrp="1" noChangeArrowheads="1"/>
          </p:cNvSpPr>
          <p:nvPr>
            <p:ph type="hdr" sz="quarter"/>
          </p:nvPr>
        </p:nvSpPr>
        <p:spPr bwMode="auto">
          <a:xfrm>
            <a:off x="0" y="0"/>
            <a:ext cx="2946400"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solidFill>
                  <a:schemeClr val="tx1"/>
                </a:solidFill>
                <a:latin typeface="Arial" charset="0"/>
                <a:ea typeface="新細明體" charset="-120"/>
              </a:defRPr>
            </a:lvl1pPr>
          </a:lstStyle>
          <a:p>
            <a:pPr>
              <a:defRPr/>
            </a:pPr>
            <a:endParaRPr lang="en-US" altLang="zh-TW"/>
          </a:p>
        </p:txBody>
      </p:sp>
      <p:sp>
        <p:nvSpPr>
          <p:cNvPr id="140291" name="Rectangle 1027"/>
          <p:cNvSpPr>
            <a:spLocks noGrp="1" noChangeArrowheads="1"/>
          </p:cNvSpPr>
          <p:nvPr>
            <p:ph type="dt" idx="1"/>
          </p:nvPr>
        </p:nvSpPr>
        <p:spPr bwMode="auto">
          <a:xfrm>
            <a:off x="3849688" y="0"/>
            <a:ext cx="2946400"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solidFill>
                  <a:schemeClr val="tx1"/>
                </a:solidFill>
                <a:latin typeface="Arial" charset="0"/>
                <a:ea typeface="新細明體" charset="-120"/>
              </a:defRPr>
            </a:lvl1pPr>
          </a:lstStyle>
          <a:p>
            <a:pPr>
              <a:defRPr/>
            </a:pPr>
            <a:endParaRPr lang="en-US" altLang="zh-TW"/>
          </a:p>
        </p:txBody>
      </p:sp>
      <p:sp>
        <p:nvSpPr>
          <p:cNvPr id="75780" name="Rectangle 1028"/>
          <p:cNvSpPr>
            <a:spLocks noGrp="1" noRot="1" noChangeAspect="1" noChangeArrowheads="1" noTextEdit="1"/>
          </p:cNvSpPr>
          <p:nvPr>
            <p:ph type="sldImg" idx="2"/>
          </p:nvPr>
        </p:nvSpPr>
        <p:spPr bwMode="auto">
          <a:xfrm>
            <a:off x="931863" y="741363"/>
            <a:ext cx="4935537" cy="3702050"/>
          </a:xfrm>
          <a:prstGeom prst="rect">
            <a:avLst/>
          </a:prstGeom>
          <a:noFill/>
          <a:ln w="9525">
            <a:solidFill>
              <a:srgbClr val="000000"/>
            </a:solidFill>
            <a:miter lim="800000"/>
            <a:headEnd/>
            <a:tailEnd/>
          </a:ln>
        </p:spPr>
      </p:sp>
      <p:sp>
        <p:nvSpPr>
          <p:cNvPr id="140293" name="Rectangle 1029"/>
          <p:cNvSpPr>
            <a:spLocks noGrp="1" noChangeArrowheads="1"/>
          </p:cNvSpPr>
          <p:nvPr>
            <p:ph type="body" sz="quarter" idx="3"/>
          </p:nvPr>
        </p:nvSpPr>
        <p:spPr bwMode="auto">
          <a:xfrm>
            <a:off x="679450" y="4689475"/>
            <a:ext cx="5438775" cy="44434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140294" name="Rectangle 1030"/>
          <p:cNvSpPr>
            <a:spLocks noGrp="1" noChangeArrowheads="1"/>
          </p:cNvSpPr>
          <p:nvPr>
            <p:ph type="ftr" sz="quarter" idx="4"/>
          </p:nvPr>
        </p:nvSpPr>
        <p:spPr bwMode="auto">
          <a:xfrm>
            <a:off x="0" y="9378950"/>
            <a:ext cx="2946400" cy="4937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solidFill>
                  <a:schemeClr val="tx1"/>
                </a:solidFill>
                <a:latin typeface="Arial" charset="0"/>
                <a:ea typeface="新細明體" charset="-120"/>
              </a:defRPr>
            </a:lvl1pPr>
          </a:lstStyle>
          <a:p>
            <a:pPr>
              <a:defRPr/>
            </a:pPr>
            <a:endParaRPr lang="en-US" altLang="zh-TW"/>
          </a:p>
        </p:txBody>
      </p:sp>
      <p:sp>
        <p:nvSpPr>
          <p:cNvPr id="140295" name="Rectangle 1031"/>
          <p:cNvSpPr>
            <a:spLocks noGrp="1" noChangeArrowheads="1"/>
          </p:cNvSpPr>
          <p:nvPr>
            <p:ph type="sldNum" sz="quarter" idx="5"/>
          </p:nvPr>
        </p:nvSpPr>
        <p:spPr bwMode="auto">
          <a:xfrm>
            <a:off x="3849688" y="9378950"/>
            <a:ext cx="2946400" cy="4937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chemeClr val="tx1"/>
                </a:solidFill>
                <a:latin typeface="Arial" charset="0"/>
                <a:ea typeface="新細明體" charset="-120"/>
              </a:defRPr>
            </a:lvl1pPr>
          </a:lstStyle>
          <a:p>
            <a:pPr>
              <a:defRPr/>
            </a:pPr>
            <a:fld id="{30A9F4E1-B280-46FD-9748-86CDBE0AD8E7}" type="slidenum">
              <a:rPr lang="en-US" altLang="zh-TW"/>
              <a:pPr>
                <a:defRPr/>
              </a:pPr>
              <a:t>‹#›</a:t>
            </a:fld>
            <a:endParaRPr lang="en-US" altLang="zh-TW"/>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Arial" charset="0"/>
        <a:ea typeface="新細明體" charset="-120"/>
        <a:cs typeface="+mn-cs"/>
      </a:defRPr>
    </a:lvl1pPr>
    <a:lvl2pPr marL="457200" algn="l" rtl="0" fontAlgn="base">
      <a:spcBef>
        <a:spcPct val="30000"/>
      </a:spcBef>
      <a:spcAft>
        <a:spcPct val="0"/>
      </a:spcAft>
      <a:defRPr kumimoji="1" sz="1200" kern="1200">
        <a:solidFill>
          <a:schemeClr val="tx1"/>
        </a:solidFill>
        <a:latin typeface="Arial" charset="0"/>
        <a:ea typeface="新細明體" charset="-120"/>
        <a:cs typeface="+mn-cs"/>
      </a:defRPr>
    </a:lvl2pPr>
    <a:lvl3pPr marL="914400" algn="l" rtl="0" fontAlgn="base">
      <a:spcBef>
        <a:spcPct val="30000"/>
      </a:spcBef>
      <a:spcAft>
        <a:spcPct val="0"/>
      </a:spcAft>
      <a:defRPr kumimoji="1" sz="1200" kern="1200">
        <a:solidFill>
          <a:schemeClr val="tx1"/>
        </a:solidFill>
        <a:latin typeface="Arial" charset="0"/>
        <a:ea typeface="新細明體" charset="-120"/>
        <a:cs typeface="+mn-cs"/>
      </a:defRPr>
    </a:lvl3pPr>
    <a:lvl4pPr marL="1371600" algn="l" rtl="0" fontAlgn="base">
      <a:spcBef>
        <a:spcPct val="30000"/>
      </a:spcBef>
      <a:spcAft>
        <a:spcPct val="0"/>
      </a:spcAft>
      <a:defRPr kumimoji="1" sz="1200" kern="1200">
        <a:solidFill>
          <a:schemeClr val="tx1"/>
        </a:solidFill>
        <a:latin typeface="Arial" charset="0"/>
        <a:ea typeface="新細明體" charset="-120"/>
        <a:cs typeface="+mn-cs"/>
      </a:defRPr>
    </a:lvl4pPr>
    <a:lvl5pPr marL="1828800" algn="l" rtl="0" fontAlgn="base">
      <a:spcBef>
        <a:spcPct val="30000"/>
      </a:spcBef>
      <a:spcAft>
        <a:spcPct val="0"/>
      </a:spcAft>
      <a:defRPr kumimoji="1" sz="1200" kern="1200">
        <a:solidFill>
          <a:schemeClr val="tx1"/>
        </a:solidFill>
        <a:latin typeface="Arial" charset="0"/>
        <a:ea typeface="新細明體"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gradFill flip="none" rotWithShape="1">
          <a:gsLst>
            <a:gs pos="0">
              <a:srgbClr val="99CCFF"/>
            </a:gs>
            <a:gs pos="50000">
              <a:schemeClr val="bg1"/>
            </a:gs>
            <a:gs pos="100000">
              <a:schemeClr val="bg1"/>
            </a:gs>
          </a:gsLst>
          <a:lin ang="16200000" scaled="0"/>
          <a:tileRect/>
        </a:gradFill>
        <a:effectLst/>
      </p:bgPr>
    </p:bg>
    <p:spTree>
      <p:nvGrpSpPr>
        <p:cNvPr id="1" name=""/>
        <p:cNvGrpSpPr/>
        <p:nvPr/>
      </p:nvGrpSpPr>
      <p:grpSpPr>
        <a:xfrm>
          <a:off x="0" y="0"/>
          <a:ext cx="0" cy="0"/>
          <a:chOff x="0" y="0"/>
          <a:chExt cx="0" cy="0"/>
        </a:xfrm>
      </p:grpSpPr>
      <p:pic>
        <p:nvPicPr>
          <p:cNvPr id="4" name="Picture 2" descr="C:\Users\wanru\Desktop\mcut-logo-3d.gif"/>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3146425" y="431800"/>
            <a:ext cx="2708275" cy="2711450"/>
          </a:xfrm>
          <a:prstGeom prst="rect">
            <a:avLst/>
          </a:prstGeom>
          <a:noFill/>
          <a:ln w="9525">
            <a:noFill/>
            <a:miter lim="800000"/>
            <a:headEnd/>
            <a:tailEnd/>
          </a:ln>
        </p:spPr>
      </p:pic>
      <p:sp>
        <p:nvSpPr>
          <p:cNvPr id="136194" name="Rectangle 2"/>
          <p:cNvSpPr>
            <a:spLocks noGrp="1" noChangeArrowheads="1"/>
          </p:cNvSpPr>
          <p:nvPr>
            <p:ph type="ctrTitle"/>
          </p:nvPr>
        </p:nvSpPr>
        <p:spPr>
          <a:xfrm>
            <a:off x="1285852" y="3356992"/>
            <a:ext cx="6715172" cy="1440160"/>
          </a:xfrm>
        </p:spPr>
        <p:txBody>
          <a:bodyPr/>
          <a:lstStyle>
            <a:lvl1pPr algn="ctr">
              <a:defRPr sz="4000"/>
            </a:lvl1pPr>
          </a:lstStyle>
          <a:p>
            <a:r>
              <a:rPr lang="zh-TW" altLang="en-US" dirty="0" smtClean="0"/>
              <a:t>按一下以編輯母片標題樣式</a:t>
            </a:r>
            <a:endParaRPr lang="zh-TW" altLang="en-US" dirty="0"/>
          </a:p>
        </p:txBody>
      </p:sp>
      <p:sp>
        <p:nvSpPr>
          <p:cNvPr id="136195" name="Rectangle 3"/>
          <p:cNvSpPr>
            <a:spLocks noGrp="1" noChangeArrowheads="1"/>
          </p:cNvSpPr>
          <p:nvPr>
            <p:ph type="subTitle" idx="1"/>
          </p:nvPr>
        </p:nvSpPr>
        <p:spPr>
          <a:xfrm>
            <a:off x="1285852" y="5013176"/>
            <a:ext cx="6715172" cy="944718"/>
          </a:xfrm>
        </p:spPr>
        <p:txBody>
          <a:bodyPr/>
          <a:lstStyle>
            <a:lvl1pPr marL="0" indent="0" algn="ctr">
              <a:buFont typeface="Wingdings" pitchFamily="2" charset="2"/>
              <a:buNone/>
              <a:defRPr sz="2800">
                <a:latin typeface="Century Gothic" pitchFamily="34" charset="0"/>
                <a:ea typeface="華康儷細黑" pitchFamily="49" charset="-120"/>
                <a:cs typeface="Times New Roman" pitchFamily="18" charset="0"/>
              </a:defRPr>
            </a:lvl1pPr>
          </a:lstStyle>
          <a:p>
            <a:r>
              <a:rPr lang="zh-TW" altLang="en-US" smtClean="0"/>
              <a:t>按一下以編輯母片副標題樣式</a:t>
            </a:r>
            <a:endParaRPr lang="zh-TW"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116632"/>
            <a:ext cx="8229600" cy="864096"/>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412776"/>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412776"/>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8" name="Rectangle 8"/>
          <p:cNvSpPr>
            <a:spLocks noGrp="1" noChangeArrowheads="1"/>
          </p:cNvSpPr>
          <p:nvPr>
            <p:ph type="sldNum" sz="quarter" idx="11"/>
          </p:nvPr>
        </p:nvSpPr>
        <p:spPr>
          <a:ln/>
        </p:spPr>
        <p:txBody>
          <a:bodyPr/>
          <a:lstStyle>
            <a:lvl1pPr>
              <a:defRPr/>
            </a:lvl1pPr>
          </a:lstStyle>
          <a:p>
            <a:pPr>
              <a:defRPr/>
            </a:pPr>
            <a:fld id="{26F7AA5E-5C59-44AF-AA0E-0642447594FE}" type="slidenum">
              <a:rPr lang="en-US" altLang="zh-TW"/>
              <a:pPr>
                <a:defRPr/>
              </a:pPr>
              <a:t>‹#›</a:t>
            </a:fld>
            <a:endParaRPr lang="en-US" altLang="zh-TW"/>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標題和內容">
    <p:spTree>
      <p:nvGrpSpPr>
        <p:cNvPr id="1" name=""/>
        <p:cNvGrpSpPr/>
        <p:nvPr/>
      </p:nvGrpSpPr>
      <p:grpSpPr>
        <a:xfrm>
          <a:off x="0" y="0"/>
          <a:ext cx="0" cy="0"/>
          <a:chOff x="0" y="0"/>
          <a:chExt cx="0" cy="0"/>
        </a:xfrm>
      </p:grpSpPr>
      <p:sp>
        <p:nvSpPr>
          <p:cNvPr id="3" name="投影片編號版面配置區 2"/>
          <p:cNvSpPr>
            <a:spLocks noGrp="1"/>
          </p:cNvSpPr>
          <p:nvPr>
            <p:ph type="sldNum" sz="quarter" idx="11"/>
          </p:nvPr>
        </p:nvSpPr>
        <p:spPr>
          <a:xfrm>
            <a:off x="7786688" y="6429375"/>
            <a:ext cx="747712" cy="292100"/>
          </a:xfrm>
        </p:spPr>
        <p:txBody>
          <a:bodyPr/>
          <a:lstStyle>
            <a:lvl1pPr>
              <a:defRPr smtClean="0"/>
            </a:lvl1pPr>
          </a:lstStyle>
          <a:p>
            <a:pPr>
              <a:defRPr/>
            </a:pPr>
            <a:fld id="{C3E24055-C280-453F-98F3-40A960E52EFC}" type="slidenum">
              <a:rPr lang="en-US" altLang="zh-TW"/>
              <a:pPr>
                <a:defRPr/>
              </a:pPr>
              <a:t>‹#›</a:t>
            </a:fld>
            <a:endParaRPr lang="en-US" altLang="zh-TW"/>
          </a:p>
        </p:txBody>
      </p:sp>
      <p:sp>
        <p:nvSpPr>
          <p:cNvPr id="4" name="標題 3"/>
          <p:cNvSpPr>
            <a:spLocks noGrp="1"/>
          </p:cNvSpPr>
          <p:nvPr>
            <p:ph type="title"/>
          </p:nvPr>
        </p:nvSpPr>
        <p:spPr/>
        <p:txBody>
          <a:bodyPr/>
          <a:lstStyle>
            <a:lvl1pPr>
              <a:defRPr>
                <a:latin typeface="Arial" panose="020B0604020202020204" pitchFamily="34" charset="0"/>
                <a:ea typeface="+mj-ea"/>
                <a:cs typeface="Arial" panose="020B0604020202020204" pitchFamily="34" charset="0"/>
              </a:defRPr>
            </a:lvl1pPr>
          </a:lstStyle>
          <a:p>
            <a:r>
              <a:rPr lang="zh-TW" altLang="en-US" dirty="0" smtClean="0"/>
              <a:t>按一下以編輯母片標題樣式</a:t>
            </a:r>
            <a:endParaRPr lang="zh-TW" altLang="en-US" dirty="0"/>
          </a:p>
        </p:txBody>
      </p:sp>
      <p:sp>
        <p:nvSpPr>
          <p:cNvPr id="6" name="內容版面配置區 5"/>
          <p:cNvSpPr>
            <a:spLocks noGrp="1"/>
          </p:cNvSpPr>
          <p:nvPr>
            <p:ph sz="quarter" idx="12"/>
          </p:nvPr>
        </p:nvSpPr>
        <p:spPr>
          <a:xfrm>
            <a:off x="539750" y="1341438"/>
            <a:ext cx="7992690" cy="4751387"/>
          </a:xfrm>
        </p:spPr>
        <p:txBody>
          <a:bodyPr/>
          <a:lstStyle>
            <a:lvl1pPr>
              <a:defRPr>
                <a:latin typeface="+mj-ea"/>
                <a:ea typeface="+mj-ea"/>
              </a:defRPr>
            </a:lvl1pPr>
            <a:lvl2pPr>
              <a:defRPr>
                <a:latin typeface="+mj-ea"/>
                <a:ea typeface="+mj-ea"/>
              </a:defRPr>
            </a:lvl2pPr>
            <a:lvl3pPr>
              <a:defRPr>
                <a:latin typeface="+mj-ea"/>
                <a:ea typeface="+mj-ea"/>
              </a:defRPr>
            </a:lvl3pPr>
            <a:lvl4pPr>
              <a:defRPr>
                <a:latin typeface="+mj-ea"/>
                <a:ea typeface="+mj-ea"/>
              </a:defRPr>
            </a:lvl4pPr>
            <a:lvl5pPr>
              <a:defRPr>
                <a:latin typeface="+mj-ea"/>
                <a:ea typeface="+mj-ea"/>
              </a:defRPr>
            </a:lvl5pPr>
          </a:lstStyle>
          <a:p>
            <a:pPr lvl="0"/>
            <a:r>
              <a:rPr lang="zh-TW" altLang="en-US" dirty="0" smtClean="0"/>
              <a:t>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chart" preserve="1">
  <p:cSld name="標題及圖表">
    <p:spTree>
      <p:nvGrpSpPr>
        <p:cNvPr id="1" name=""/>
        <p:cNvGrpSpPr/>
        <p:nvPr/>
      </p:nvGrpSpPr>
      <p:grpSpPr>
        <a:xfrm>
          <a:off x="0" y="0"/>
          <a:ext cx="0" cy="0"/>
          <a:chOff x="0" y="0"/>
          <a:chExt cx="0" cy="0"/>
        </a:xfrm>
      </p:grpSpPr>
      <p:sp>
        <p:nvSpPr>
          <p:cNvPr id="2" name="標題 1"/>
          <p:cNvSpPr>
            <a:spLocks noGrp="1"/>
          </p:cNvSpPr>
          <p:nvPr>
            <p:ph type="title"/>
          </p:nvPr>
        </p:nvSpPr>
        <p:spPr>
          <a:xfrm>
            <a:off x="574675" y="142875"/>
            <a:ext cx="7497763" cy="838200"/>
          </a:xfrm>
        </p:spPr>
        <p:txBody>
          <a:bodyPr/>
          <a:lstStyle>
            <a:lvl1pPr>
              <a:defRPr>
                <a:latin typeface="+mn-ea"/>
                <a:ea typeface="+mn-ea"/>
              </a:defRPr>
            </a:lvl1pPr>
          </a:lstStyle>
          <a:p>
            <a:r>
              <a:rPr lang="zh-TW" altLang="en-US" dirty="0" smtClean="0"/>
              <a:t>按一下以編輯母片標題樣式</a:t>
            </a:r>
            <a:endParaRPr lang="zh-TW" altLang="en-US" dirty="0"/>
          </a:p>
        </p:txBody>
      </p:sp>
      <p:sp>
        <p:nvSpPr>
          <p:cNvPr id="3" name="圖表版面配置區 2"/>
          <p:cNvSpPr>
            <a:spLocks noGrp="1"/>
          </p:cNvSpPr>
          <p:nvPr>
            <p:ph type="chart" idx="1"/>
          </p:nvPr>
        </p:nvSpPr>
        <p:spPr>
          <a:xfrm>
            <a:off x="566738" y="1500188"/>
            <a:ext cx="8001000" cy="4519612"/>
          </a:xfrm>
        </p:spPr>
        <p:txBody>
          <a:bodyPr/>
          <a:lstStyle>
            <a:lvl1pPr>
              <a:defRPr>
                <a:latin typeface="+mn-ea"/>
                <a:ea typeface="+mn-ea"/>
              </a:defRPr>
            </a:lvl1pPr>
          </a:lstStyle>
          <a:p>
            <a:r>
              <a:rPr lang="zh-TW" altLang="en-US" dirty="0" smtClean="0"/>
              <a:t>按一下圖示以新增圖表</a:t>
            </a:r>
            <a:endParaRPr lang="zh-TW" altLang="en-US" dirty="0"/>
          </a:p>
        </p:txBody>
      </p:sp>
      <p:sp>
        <p:nvSpPr>
          <p:cNvPr id="5" name="投影片編號版面配置區 4"/>
          <p:cNvSpPr>
            <a:spLocks noGrp="1"/>
          </p:cNvSpPr>
          <p:nvPr>
            <p:ph type="sldNum" sz="quarter" idx="11"/>
          </p:nvPr>
        </p:nvSpPr>
        <p:spPr>
          <a:xfrm>
            <a:off x="7786688" y="6429375"/>
            <a:ext cx="747712" cy="292100"/>
          </a:xfrm>
        </p:spPr>
        <p:txBody>
          <a:bodyPr/>
          <a:lstStyle>
            <a:lvl1pPr>
              <a:defRPr smtClean="0"/>
            </a:lvl1pPr>
          </a:lstStyle>
          <a:p>
            <a:pPr>
              <a:defRPr/>
            </a:pPr>
            <a:fld id="{B9E740A4-F0D1-4423-BD25-62225C802190}" type="slidenum">
              <a:rPr lang="en-US" altLang="zh-TW"/>
              <a:pPr>
                <a:defRPr/>
              </a:pPr>
              <a:t>‹#›</a:t>
            </a:fld>
            <a:endParaRPr lang="en-US" altLang="zh-TW"/>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574675" y="142875"/>
            <a:ext cx="7497763" cy="838200"/>
          </a:xfrm>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66738" y="1500188"/>
            <a:ext cx="8001000" cy="4519612"/>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投影片編號版面配置區 4"/>
          <p:cNvSpPr>
            <a:spLocks noGrp="1"/>
          </p:cNvSpPr>
          <p:nvPr>
            <p:ph type="sldNum" sz="quarter" idx="11"/>
          </p:nvPr>
        </p:nvSpPr>
        <p:spPr>
          <a:xfrm>
            <a:off x="7786688" y="6429375"/>
            <a:ext cx="747712" cy="292100"/>
          </a:xfrm>
        </p:spPr>
        <p:txBody>
          <a:bodyPr/>
          <a:lstStyle>
            <a:lvl1pPr>
              <a:defRPr smtClean="0"/>
            </a:lvl1pPr>
          </a:lstStyle>
          <a:p>
            <a:pPr>
              <a:defRPr/>
            </a:pPr>
            <a:fld id="{EE06087B-9202-4B3C-A6C7-3B22AE3155A2}" type="slidenum">
              <a:rPr lang="en-US" altLang="zh-TW"/>
              <a:pPr>
                <a:defRPr/>
              </a:pPr>
              <a:t>‹#›</a:t>
            </a:fld>
            <a:endParaRPr lang="en-US" altLang="zh-TW"/>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394"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1539" b="0" i="0">
                <a:solidFill>
                  <a:schemeClr val="bg1"/>
                </a:solidFill>
                <a:latin typeface="Arial"/>
                <a:cs typeface="Arial"/>
              </a:defRPr>
            </a:lvl1pPr>
          </a:lstStyle>
          <a:p>
            <a:pPr marL="10860">
              <a:spcBef>
                <a:spcPts val="188"/>
              </a:spcBef>
            </a:pPr>
            <a:r>
              <a:rPr lang="en-US" spc="-4" smtClean="0"/>
              <a:t>Lin </a:t>
            </a:r>
            <a:r>
              <a:rPr lang="en-US" smtClean="0"/>
              <a:t>ZHANG, </a:t>
            </a:r>
            <a:r>
              <a:rPr lang="en-US" spc="-4" smtClean="0"/>
              <a:t>SSE,</a:t>
            </a:r>
            <a:r>
              <a:rPr lang="en-US" spc="-73" smtClean="0"/>
              <a:t> </a:t>
            </a:r>
            <a:r>
              <a:rPr lang="en-US" spc="-4" smtClean="0"/>
              <a:t>2011</a:t>
            </a:r>
            <a:endParaRPr lang="en-US" spc="-4"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9/30/2020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963056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tint val="66000"/>
                <a:satMod val="160000"/>
              </a:schemeClr>
            </a:gs>
            <a:gs pos="50000">
              <a:schemeClr val="bg1"/>
            </a:gs>
            <a:gs pos="100000">
              <a:schemeClr val="bg1"/>
            </a:gs>
          </a:gsLst>
          <a:lin ang="16200000" scaled="0"/>
          <a:tileRect/>
        </a:gradFill>
        <a:effectLst/>
      </p:bgPr>
    </p:bg>
    <p:spTree>
      <p:nvGrpSpPr>
        <p:cNvPr id="1" name=""/>
        <p:cNvGrpSpPr/>
        <p:nvPr/>
      </p:nvGrpSpPr>
      <p:grpSpPr>
        <a:xfrm>
          <a:off x="0" y="0"/>
          <a:ext cx="0" cy="0"/>
          <a:chOff x="0" y="0"/>
          <a:chExt cx="0" cy="0"/>
        </a:xfrm>
      </p:grpSpPr>
      <p:pic>
        <p:nvPicPr>
          <p:cNvPr id="3083" name="圖片 12" descr="gem-bg.png"/>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0" y="4892675"/>
            <a:ext cx="2571750" cy="1965325"/>
          </a:xfrm>
          <a:prstGeom prst="rect">
            <a:avLst/>
          </a:prstGeom>
          <a:noFill/>
          <a:ln w="9525">
            <a:noFill/>
            <a:miter lim="800000"/>
            <a:headEnd/>
            <a:tailEnd/>
          </a:ln>
        </p:spPr>
      </p:pic>
      <p:sp>
        <p:nvSpPr>
          <p:cNvPr id="3074" name="Rectangle 3"/>
          <p:cNvSpPr>
            <a:spLocks noGrp="1" noChangeArrowheads="1"/>
          </p:cNvSpPr>
          <p:nvPr>
            <p:ph type="body" idx="1"/>
          </p:nvPr>
        </p:nvSpPr>
        <p:spPr bwMode="auto">
          <a:xfrm>
            <a:off x="566738" y="1500188"/>
            <a:ext cx="8001000" cy="4519612"/>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smtClean="0"/>
              <a:t>按一下以編輯母片</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p>
        </p:txBody>
      </p:sp>
      <p:sp>
        <p:nvSpPr>
          <p:cNvPr id="135173" name="Line 5"/>
          <p:cNvSpPr>
            <a:spLocks noChangeShapeType="1"/>
          </p:cNvSpPr>
          <p:nvPr/>
        </p:nvSpPr>
        <p:spPr bwMode="auto">
          <a:xfrm flipV="1">
            <a:off x="285750" y="6357938"/>
            <a:ext cx="8501063" cy="0"/>
          </a:xfrm>
          <a:prstGeom prst="line">
            <a:avLst/>
          </a:prstGeom>
          <a:noFill/>
          <a:ln w="3175">
            <a:solidFill>
              <a:schemeClr val="accent2"/>
            </a:solidFill>
            <a:round/>
            <a:headEnd/>
            <a:tailEnd/>
          </a:ln>
          <a:effectLst/>
        </p:spPr>
        <p:txBody>
          <a:bodyPr/>
          <a:lstStyle/>
          <a:p>
            <a:pPr>
              <a:defRPr/>
            </a:pPr>
            <a:endParaRPr lang="zh-TW" altLang="en-US">
              <a:ea typeface="新細明體" charset="-120"/>
            </a:endParaRPr>
          </a:p>
        </p:txBody>
      </p:sp>
      <p:sp>
        <p:nvSpPr>
          <p:cNvPr id="9" name="矩形 8"/>
          <p:cNvSpPr/>
          <p:nvPr/>
        </p:nvSpPr>
        <p:spPr bwMode="auto">
          <a:xfrm>
            <a:off x="0" y="0"/>
            <a:ext cx="9144000" cy="1143000"/>
          </a:xfrm>
          <a:prstGeom prst="rect">
            <a:avLst/>
          </a:prstGeom>
          <a:gradFill>
            <a:gsLst>
              <a:gs pos="0">
                <a:schemeClr val="accent1">
                  <a:tint val="66000"/>
                  <a:satMod val="160000"/>
                </a:schemeClr>
              </a:gs>
              <a:gs pos="50000">
                <a:schemeClr val="bg1"/>
              </a:gs>
              <a:gs pos="100000">
                <a:schemeClr val="bg1"/>
              </a:gs>
            </a:gsLst>
            <a:lin ang="16200000" scaled="0"/>
          </a:gradFill>
          <a:ln>
            <a:noFill/>
            <a:headEnd type="none" w="med" len="med"/>
            <a:tailEnd type="none" w="med" len="med"/>
          </a:ln>
          <a:effectLst>
            <a:outerShdw blurRad="50800" dist="38100" dir="5400000" algn="t"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a:lstStyle/>
          <a:p>
            <a:pPr>
              <a:defRPr/>
            </a:pPr>
            <a:endParaRPr lang="zh-TW" altLang="en-US">
              <a:solidFill>
                <a:srgbClr val="F0002E"/>
              </a:solidFill>
            </a:endParaRPr>
          </a:p>
        </p:txBody>
      </p:sp>
      <p:grpSp>
        <p:nvGrpSpPr>
          <p:cNvPr id="3077" name="群組 9"/>
          <p:cNvGrpSpPr>
            <a:grpSpLocks/>
          </p:cNvGrpSpPr>
          <p:nvPr/>
        </p:nvGrpSpPr>
        <p:grpSpPr bwMode="auto">
          <a:xfrm>
            <a:off x="8143875" y="142875"/>
            <a:ext cx="857250" cy="857250"/>
            <a:chOff x="3357554" y="500042"/>
            <a:chExt cx="2560638" cy="2560638"/>
          </a:xfrm>
        </p:grpSpPr>
        <p:sp>
          <p:nvSpPr>
            <p:cNvPr id="11" name="Freeform 136"/>
            <p:cNvSpPr>
              <a:spLocks noEditPoints="1"/>
            </p:cNvSpPr>
            <p:nvPr userDrawn="1"/>
          </p:nvSpPr>
          <p:spPr bwMode="auto">
            <a:xfrm>
              <a:off x="3357554" y="500042"/>
              <a:ext cx="2560638" cy="2560638"/>
            </a:xfrm>
            <a:custGeom>
              <a:avLst/>
              <a:gdLst/>
              <a:ahLst/>
              <a:cxnLst>
                <a:cxn ang="0">
                  <a:pos x="885" y="5444"/>
                </a:cxn>
                <a:cxn ang="0">
                  <a:pos x="2122" y="4047"/>
                </a:cxn>
                <a:cxn ang="0">
                  <a:pos x="4025" y="4319"/>
                </a:cxn>
                <a:cxn ang="0">
                  <a:pos x="564" y="3689"/>
                </a:cxn>
                <a:cxn ang="0">
                  <a:pos x="521" y="4341"/>
                </a:cxn>
                <a:cxn ang="0">
                  <a:pos x="722" y="4379"/>
                </a:cxn>
                <a:cxn ang="0">
                  <a:pos x="754" y="4880"/>
                </a:cxn>
                <a:cxn ang="0">
                  <a:pos x="980" y="4860"/>
                </a:cxn>
                <a:cxn ang="0">
                  <a:pos x="1218" y="5047"/>
                </a:cxn>
                <a:cxn ang="0">
                  <a:pos x="1403" y="5238"/>
                </a:cxn>
                <a:cxn ang="0">
                  <a:pos x="2422" y="5977"/>
                </a:cxn>
                <a:cxn ang="0">
                  <a:pos x="2561" y="6016"/>
                </a:cxn>
                <a:cxn ang="0">
                  <a:pos x="2888" y="6085"/>
                </a:cxn>
                <a:cxn ang="0">
                  <a:pos x="2899" y="5970"/>
                </a:cxn>
                <a:cxn ang="0">
                  <a:pos x="2770" y="6157"/>
                </a:cxn>
                <a:cxn ang="0">
                  <a:pos x="3907" y="5850"/>
                </a:cxn>
                <a:cxn ang="0">
                  <a:pos x="3855" y="6081"/>
                </a:cxn>
                <a:cxn ang="0">
                  <a:pos x="3928" y="5909"/>
                </a:cxn>
                <a:cxn ang="0">
                  <a:pos x="5174" y="5424"/>
                </a:cxn>
                <a:cxn ang="0">
                  <a:pos x="5013" y="5288"/>
                </a:cxn>
                <a:cxn ang="0">
                  <a:pos x="5097" y="5436"/>
                </a:cxn>
                <a:cxn ang="0">
                  <a:pos x="5589" y="4615"/>
                </a:cxn>
                <a:cxn ang="0">
                  <a:pos x="5599" y="4807"/>
                </a:cxn>
                <a:cxn ang="0">
                  <a:pos x="5564" y="4774"/>
                </a:cxn>
                <a:cxn ang="0">
                  <a:pos x="5995" y="4173"/>
                </a:cxn>
                <a:cxn ang="0">
                  <a:pos x="5954" y="4288"/>
                </a:cxn>
                <a:cxn ang="0">
                  <a:pos x="6118" y="3953"/>
                </a:cxn>
                <a:cxn ang="0">
                  <a:pos x="5893" y="3843"/>
                </a:cxn>
                <a:cxn ang="0">
                  <a:pos x="6052" y="3928"/>
                </a:cxn>
                <a:cxn ang="0">
                  <a:pos x="4652" y="3989"/>
                </a:cxn>
                <a:cxn ang="0">
                  <a:pos x="4262" y="5353"/>
                </a:cxn>
                <a:cxn ang="0">
                  <a:pos x="1170" y="3620"/>
                </a:cxn>
                <a:cxn ang="0">
                  <a:pos x="2883" y="4724"/>
                </a:cxn>
                <a:cxn ang="0">
                  <a:pos x="5200" y="3017"/>
                </a:cxn>
                <a:cxn ang="0">
                  <a:pos x="3486" y="1918"/>
                </a:cxn>
                <a:cxn ang="0">
                  <a:pos x="1719" y="2792"/>
                </a:cxn>
                <a:cxn ang="0">
                  <a:pos x="2594" y="63"/>
                </a:cxn>
                <a:cxn ang="0">
                  <a:pos x="2314" y="1969"/>
                </a:cxn>
                <a:cxn ang="0">
                  <a:pos x="4492" y="2280"/>
                </a:cxn>
                <a:cxn ang="0">
                  <a:pos x="4858" y="1514"/>
                </a:cxn>
                <a:cxn ang="0">
                  <a:pos x="3939" y="275"/>
                </a:cxn>
                <a:cxn ang="0">
                  <a:pos x="3786" y="730"/>
                </a:cxn>
                <a:cxn ang="0">
                  <a:pos x="3549" y="325"/>
                </a:cxn>
                <a:cxn ang="0">
                  <a:pos x="5733" y="1873"/>
                </a:cxn>
                <a:cxn ang="0">
                  <a:pos x="5646" y="1660"/>
                </a:cxn>
                <a:cxn ang="0">
                  <a:pos x="5862" y="1737"/>
                </a:cxn>
                <a:cxn ang="0">
                  <a:pos x="2523" y="364"/>
                </a:cxn>
                <a:cxn ang="0">
                  <a:pos x="2639" y="386"/>
                </a:cxn>
                <a:cxn ang="0">
                  <a:pos x="1804" y="858"/>
                </a:cxn>
                <a:cxn ang="0">
                  <a:pos x="5118" y="879"/>
                </a:cxn>
                <a:cxn ang="0">
                  <a:pos x="1829" y="4671"/>
                </a:cxn>
                <a:cxn ang="0">
                  <a:pos x="1654" y="4534"/>
                </a:cxn>
                <a:cxn ang="0">
                  <a:pos x="2335" y="5095"/>
                </a:cxn>
                <a:cxn ang="0">
                  <a:pos x="2533" y="5080"/>
                </a:cxn>
                <a:cxn ang="0">
                  <a:pos x="4097" y="5083"/>
                </a:cxn>
                <a:cxn ang="0">
                  <a:pos x="4003" y="5186"/>
                </a:cxn>
                <a:cxn ang="0">
                  <a:pos x="4160" y="5078"/>
                </a:cxn>
                <a:cxn ang="0">
                  <a:pos x="4377" y="5051"/>
                </a:cxn>
                <a:cxn ang="0">
                  <a:pos x="4521" y="4873"/>
                </a:cxn>
                <a:cxn ang="0">
                  <a:pos x="4303" y="4817"/>
                </a:cxn>
                <a:cxn ang="0">
                  <a:pos x="4775" y="4612"/>
                </a:cxn>
                <a:cxn ang="0">
                  <a:pos x="4677" y="4480"/>
                </a:cxn>
              </a:cxnLst>
              <a:rect l="0" t="0" r="r" b="b"/>
              <a:pathLst>
                <a:path w="6452" h="6452">
                  <a:moveTo>
                    <a:pt x="6452" y="3366"/>
                  </a:moveTo>
                  <a:lnTo>
                    <a:pt x="6442" y="3525"/>
                  </a:lnTo>
                  <a:lnTo>
                    <a:pt x="6423" y="3683"/>
                  </a:lnTo>
                  <a:lnTo>
                    <a:pt x="6398" y="3838"/>
                  </a:lnTo>
                  <a:lnTo>
                    <a:pt x="6363" y="3991"/>
                  </a:lnTo>
                  <a:lnTo>
                    <a:pt x="6323" y="4140"/>
                  </a:lnTo>
                  <a:lnTo>
                    <a:pt x="6276" y="4287"/>
                  </a:lnTo>
                  <a:lnTo>
                    <a:pt x="6221" y="4430"/>
                  </a:lnTo>
                  <a:lnTo>
                    <a:pt x="6161" y="4571"/>
                  </a:lnTo>
                  <a:lnTo>
                    <a:pt x="6093" y="4707"/>
                  </a:lnTo>
                  <a:lnTo>
                    <a:pt x="6020" y="4840"/>
                  </a:lnTo>
                  <a:lnTo>
                    <a:pt x="5940" y="4970"/>
                  </a:lnTo>
                  <a:lnTo>
                    <a:pt x="5856" y="5095"/>
                  </a:lnTo>
                  <a:lnTo>
                    <a:pt x="5765" y="5215"/>
                  </a:lnTo>
                  <a:lnTo>
                    <a:pt x="5669" y="5333"/>
                  </a:lnTo>
                  <a:lnTo>
                    <a:pt x="5567" y="5444"/>
                  </a:lnTo>
                  <a:lnTo>
                    <a:pt x="5461" y="5551"/>
                  </a:lnTo>
                  <a:lnTo>
                    <a:pt x="5349" y="5654"/>
                  </a:lnTo>
                  <a:lnTo>
                    <a:pt x="5233" y="5750"/>
                  </a:lnTo>
                  <a:lnTo>
                    <a:pt x="5114" y="5841"/>
                  </a:lnTo>
                  <a:lnTo>
                    <a:pt x="4989" y="5927"/>
                  </a:lnTo>
                  <a:lnTo>
                    <a:pt x="4860" y="6007"/>
                  </a:lnTo>
                  <a:lnTo>
                    <a:pt x="4728" y="6081"/>
                  </a:lnTo>
                  <a:lnTo>
                    <a:pt x="4590" y="6149"/>
                  </a:lnTo>
                  <a:lnTo>
                    <a:pt x="4450" y="6210"/>
                  </a:lnTo>
                  <a:lnTo>
                    <a:pt x="4307" y="6266"/>
                  </a:lnTo>
                  <a:lnTo>
                    <a:pt x="4161" y="6313"/>
                  </a:lnTo>
                  <a:lnTo>
                    <a:pt x="4011" y="6355"/>
                  </a:lnTo>
                  <a:lnTo>
                    <a:pt x="3859" y="6389"/>
                  </a:lnTo>
                  <a:lnTo>
                    <a:pt x="3704" y="6416"/>
                  </a:lnTo>
                  <a:lnTo>
                    <a:pt x="3548" y="6437"/>
                  </a:lnTo>
                  <a:lnTo>
                    <a:pt x="3388" y="6448"/>
                  </a:lnTo>
                  <a:lnTo>
                    <a:pt x="3227" y="6452"/>
                  </a:lnTo>
                  <a:lnTo>
                    <a:pt x="3064" y="6448"/>
                  </a:lnTo>
                  <a:lnTo>
                    <a:pt x="2906" y="6437"/>
                  </a:lnTo>
                  <a:lnTo>
                    <a:pt x="2748" y="6416"/>
                  </a:lnTo>
                  <a:lnTo>
                    <a:pt x="2594" y="6389"/>
                  </a:lnTo>
                  <a:lnTo>
                    <a:pt x="2441" y="6355"/>
                  </a:lnTo>
                  <a:lnTo>
                    <a:pt x="2292" y="6313"/>
                  </a:lnTo>
                  <a:lnTo>
                    <a:pt x="2145" y="6266"/>
                  </a:lnTo>
                  <a:lnTo>
                    <a:pt x="2002" y="6210"/>
                  </a:lnTo>
                  <a:lnTo>
                    <a:pt x="1862" y="6149"/>
                  </a:lnTo>
                  <a:lnTo>
                    <a:pt x="1726" y="6081"/>
                  </a:lnTo>
                  <a:lnTo>
                    <a:pt x="1593" y="6007"/>
                  </a:lnTo>
                  <a:lnTo>
                    <a:pt x="1464" y="5927"/>
                  </a:lnTo>
                  <a:lnTo>
                    <a:pt x="1340" y="5841"/>
                  </a:lnTo>
                  <a:lnTo>
                    <a:pt x="1219" y="5750"/>
                  </a:lnTo>
                  <a:lnTo>
                    <a:pt x="1103" y="5654"/>
                  </a:lnTo>
                  <a:lnTo>
                    <a:pt x="992" y="5551"/>
                  </a:lnTo>
                  <a:lnTo>
                    <a:pt x="885" y="5444"/>
                  </a:lnTo>
                  <a:lnTo>
                    <a:pt x="784" y="5333"/>
                  </a:lnTo>
                  <a:lnTo>
                    <a:pt x="687" y="5215"/>
                  </a:lnTo>
                  <a:lnTo>
                    <a:pt x="597" y="5095"/>
                  </a:lnTo>
                  <a:lnTo>
                    <a:pt x="512" y="4970"/>
                  </a:lnTo>
                  <a:lnTo>
                    <a:pt x="432" y="4840"/>
                  </a:lnTo>
                  <a:lnTo>
                    <a:pt x="359" y="4707"/>
                  </a:lnTo>
                  <a:lnTo>
                    <a:pt x="292" y="4571"/>
                  </a:lnTo>
                  <a:lnTo>
                    <a:pt x="231" y="4430"/>
                  </a:lnTo>
                  <a:lnTo>
                    <a:pt x="177" y="4287"/>
                  </a:lnTo>
                  <a:lnTo>
                    <a:pt x="129" y="4140"/>
                  </a:lnTo>
                  <a:lnTo>
                    <a:pt x="89" y="3991"/>
                  </a:lnTo>
                  <a:lnTo>
                    <a:pt x="56" y="3838"/>
                  </a:lnTo>
                  <a:lnTo>
                    <a:pt x="30" y="3683"/>
                  </a:lnTo>
                  <a:lnTo>
                    <a:pt x="11" y="3525"/>
                  </a:lnTo>
                  <a:lnTo>
                    <a:pt x="0" y="3366"/>
                  </a:lnTo>
                  <a:lnTo>
                    <a:pt x="872" y="3366"/>
                  </a:lnTo>
                  <a:lnTo>
                    <a:pt x="915" y="3369"/>
                  </a:lnTo>
                  <a:lnTo>
                    <a:pt x="957" y="3373"/>
                  </a:lnTo>
                  <a:lnTo>
                    <a:pt x="1000" y="3379"/>
                  </a:lnTo>
                  <a:lnTo>
                    <a:pt x="1043" y="3385"/>
                  </a:lnTo>
                  <a:lnTo>
                    <a:pt x="1085" y="3394"/>
                  </a:lnTo>
                  <a:lnTo>
                    <a:pt x="1127" y="3402"/>
                  </a:lnTo>
                  <a:lnTo>
                    <a:pt x="1169" y="3413"/>
                  </a:lnTo>
                  <a:lnTo>
                    <a:pt x="1211" y="3423"/>
                  </a:lnTo>
                  <a:lnTo>
                    <a:pt x="1252" y="3435"/>
                  </a:lnTo>
                  <a:lnTo>
                    <a:pt x="1292" y="3448"/>
                  </a:lnTo>
                  <a:lnTo>
                    <a:pt x="1334" y="3462"/>
                  </a:lnTo>
                  <a:lnTo>
                    <a:pt x="1374" y="3478"/>
                  </a:lnTo>
                  <a:lnTo>
                    <a:pt x="1414" y="3493"/>
                  </a:lnTo>
                  <a:lnTo>
                    <a:pt x="1454" y="3511"/>
                  </a:lnTo>
                  <a:lnTo>
                    <a:pt x="1493" y="3529"/>
                  </a:lnTo>
                  <a:lnTo>
                    <a:pt x="1532" y="3549"/>
                  </a:lnTo>
                  <a:lnTo>
                    <a:pt x="1570" y="3569"/>
                  </a:lnTo>
                  <a:lnTo>
                    <a:pt x="1608" y="3590"/>
                  </a:lnTo>
                  <a:lnTo>
                    <a:pt x="1645" y="3612"/>
                  </a:lnTo>
                  <a:lnTo>
                    <a:pt x="1682" y="3635"/>
                  </a:lnTo>
                  <a:lnTo>
                    <a:pt x="1718" y="3659"/>
                  </a:lnTo>
                  <a:lnTo>
                    <a:pt x="1753" y="3684"/>
                  </a:lnTo>
                  <a:lnTo>
                    <a:pt x="1789" y="3710"/>
                  </a:lnTo>
                  <a:lnTo>
                    <a:pt x="1822" y="3737"/>
                  </a:lnTo>
                  <a:lnTo>
                    <a:pt x="1856" y="3764"/>
                  </a:lnTo>
                  <a:lnTo>
                    <a:pt x="1888" y="3794"/>
                  </a:lnTo>
                  <a:lnTo>
                    <a:pt x="1921" y="3824"/>
                  </a:lnTo>
                  <a:lnTo>
                    <a:pt x="1952" y="3853"/>
                  </a:lnTo>
                  <a:lnTo>
                    <a:pt x="1983" y="3885"/>
                  </a:lnTo>
                  <a:lnTo>
                    <a:pt x="2013" y="3917"/>
                  </a:lnTo>
                  <a:lnTo>
                    <a:pt x="2041" y="3950"/>
                  </a:lnTo>
                  <a:lnTo>
                    <a:pt x="2069" y="3984"/>
                  </a:lnTo>
                  <a:lnTo>
                    <a:pt x="2096" y="4017"/>
                  </a:lnTo>
                  <a:lnTo>
                    <a:pt x="2122" y="4047"/>
                  </a:lnTo>
                  <a:lnTo>
                    <a:pt x="2149" y="4078"/>
                  </a:lnTo>
                  <a:lnTo>
                    <a:pt x="2176" y="4109"/>
                  </a:lnTo>
                  <a:lnTo>
                    <a:pt x="2206" y="4137"/>
                  </a:lnTo>
                  <a:lnTo>
                    <a:pt x="2235" y="4166"/>
                  </a:lnTo>
                  <a:lnTo>
                    <a:pt x="2265" y="4194"/>
                  </a:lnTo>
                  <a:lnTo>
                    <a:pt x="2297" y="4220"/>
                  </a:lnTo>
                  <a:lnTo>
                    <a:pt x="2329" y="4246"/>
                  </a:lnTo>
                  <a:lnTo>
                    <a:pt x="2361" y="4271"/>
                  </a:lnTo>
                  <a:lnTo>
                    <a:pt x="2395" y="4295"/>
                  </a:lnTo>
                  <a:lnTo>
                    <a:pt x="2428" y="4319"/>
                  </a:lnTo>
                  <a:lnTo>
                    <a:pt x="2464" y="4341"/>
                  </a:lnTo>
                  <a:lnTo>
                    <a:pt x="2499" y="4361"/>
                  </a:lnTo>
                  <a:lnTo>
                    <a:pt x="2535" y="4383"/>
                  </a:lnTo>
                  <a:lnTo>
                    <a:pt x="2572" y="4402"/>
                  </a:lnTo>
                  <a:lnTo>
                    <a:pt x="2610" y="4419"/>
                  </a:lnTo>
                  <a:lnTo>
                    <a:pt x="2646" y="4437"/>
                  </a:lnTo>
                  <a:lnTo>
                    <a:pt x="2685" y="4453"/>
                  </a:lnTo>
                  <a:lnTo>
                    <a:pt x="2725" y="4468"/>
                  </a:lnTo>
                  <a:lnTo>
                    <a:pt x="2764" y="4482"/>
                  </a:lnTo>
                  <a:lnTo>
                    <a:pt x="2804" y="4495"/>
                  </a:lnTo>
                  <a:lnTo>
                    <a:pt x="2844" y="4506"/>
                  </a:lnTo>
                  <a:lnTo>
                    <a:pt x="2886" y="4517"/>
                  </a:lnTo>
                  <a:lnTo>
                    <a:pt x="2927" y="4526"/>
                  </a:lnTo>
                  <a:lnTo>
                    <a:pt x="2969" y="4534"/>
                  </a:lnTo>
                  <a:lnTo>
                    <a:pt x="3011" y="4541"/>
                  </a:lnTo>
                  <a:lnTo>
                    <a:pt x="3054" y="4547"/>
                  </a:lnTo>
                  <a:lnTo>
                    <a:pt x="3096" y="4552"/>
                  </a:lnTo>
                  <a:lnTo>
                    <a:pt x="3139" y="4554"/>
                  </a:lnTo>
                  <a:lnTo>
                    <a:pt x="3183" y="4557"/>
                  </a:lnTo>
                  <a:lnTo>
                    <a:pt x="3227" y="4558"/>
                  </a:lnTo>
                  <a:lnTo>
                    <a:pt x="3272" y="4557"/>
                  </a:lnTo>
                  <a:lnTo>
                    <a:pt x="3314" y="4554"/>
                  </a:lnTo>
                  <a:lnTo>
                    <a:pt x="3358" y="4552"/>
                  </a:lnTo>
                  <a:lnTo>
                    <a:pt x="3401" y="4547"/>
                  </a:lnTo>
                  <a:lnTo>
                    <a:pt x="3444" y="4541"/>
                  </a:lnTo>
                  <a:lnTo>
                    <a:pt x="3486" y="4534"/>
                  </a:lnTo>
                  <a:lnTo>
                    <a:pt x="3528" y="4526"/>
                  </a:lnTo>
                  <a:lnTo>
                    <a:pt x="3569" y="4517"/>
                  </a:lnTo>
                  <a:lnTo>
                    <a:pt x="3611" y="4506"/>
                  </a:lnTo>
                  <a:lnTo>
                    <a:pt x="3651" y="4495"/>
                  </a:lnTo>
                  <a:lnTo>
                    <a:pt x="3691" y="4482"/>
                  </a:lnTo>
                  <a:lnTo>
                    <a:pt x="3730" y="4468"/>
                  </a:lnTo>
                  <a:lnTo>
                    <a:pt x="3769" y="4453"/>
                  </a:lnTo>
                  <a:lnTo>
                    <a:pt x="3807" y="4437"/>
                  </a:lnTo>
                  <a:lnTo>
                    <a:pt x="3845" y="4419"/>
                  </a:lnTo>
                  <a:lnTo>
                    <a:pt x="3883" y="4402"/>
                  </a:lnTo>
                  <a:lnTo>
                    <a:pt x="3920" y="4383"/>
                  </a:lnTo>
                  <a:lnTo>
                    <a:pt x="3955" y="4361"/>
                  </a:lnTo>
                  <a:lnTo>
                    <a:pt x="3991" y="4341"/>
                  </a:lnTo>
                  <a:lnTo>
                    <a:pt x="4025" y="4319"/>
                  </a:lnTo>
                  <a:lnTo>
                    <a:pt x="4059" y="4295"/>
                  </a:lnTo>
                  <a:lnTo>
                    <a:pt x="4093" y="4271"/>
                  </a:lnTo>
                  <a:lnTo>
                    <a:pt x="4126" y="4246"/>
                  </a:lnTo>
                  <a:lnTo>
                    <a:pt x="4158" y="4220"/>
                  </a:lnTo>
                  <a:lnTo>
                    <a:pt x="4189" y="4194"/>
                  </a:lnTo>
                  <a:lnTo>
                    <a:pt x="4219" y="4166"/>
                  </a:lnTo>
                  <a:lnTo>
                    <a:pt x="4249" y="4137"/>
                  </a:lnTo>
                  <a:lnTo>
                    <a:pt x="4277" y="4109"/>
                  </a:lnTo>
                  <a:lnTo>
                    <a:pt x="4306" y="4078"/>
                  </a:lnTo>
                  <a:lnTo>
                    <a:pt x="4333" y="4047"/>
                  </a:lnTo>
                  <a:lnTo>
                    <a:pt x="4359" y="4017"/>
                  </a:lnTo>
                  <a:lnTo>
                    <a:pt x="4385" y="3984"/>
                  </a:lnTo>
                  <a:lnTo>
                    <a:pt x="4385" y="3984"/>
                  </a:lnTo>
                  <a:lnTo>
                    <a:pt x="4412" y="3950"/>
                  </a:lnTo>
                  <a:lnTo>
                    <a:pt x="4442" y="3917"/>
                  </a:lnTo>
                  <a:lnTo>
                    <a:pt x="4472" y="3885"/>
                  </a:lnTo>
                  <a:lnTo>
                    <a:pt x="4501" y="3854"/>
                  </a:lnTo>
                  <a:lnTo>
                    <a:pt x="4532" y="3824"/>
                  </a:lnTo>
                  <a:lnTo>
                    <a:pt x="4564" y="3794"/>
                  </a:lnTo>
                  <a:lnTo>
                    <a:pt x="4597" y="3766"/>
                  </a:lnTo>
                  <a:lnTo>
                    <a:pt x="4630" y="3738"/>
                  </a:lnTo>
                  <a:lnTo>
                    <a:pt x="4665" y="3711"/>
                  </a:lnTo>
                  <a:lnTo>
                    <a:pt x="4699" y="3685"/>
                  </a:lnTo>
                  <a:lnTo>
                    <a:pt x="4735" y="3660"/>
                  </a:lnTo>
                  <a:lnTo>
                    <a:pt x="4770" y="3636"/>
                  </a:lnTo>
                  <a:lnTo>
                    <a:pt x="4807" y="3613"/>
                  </a:lnTo>
                  <a:lnTo>
                    <a:pt x="4844" y="3590"/>
                  </a:lnTo>
                  <a:lnTo>
                    <a:pt x="4882" y="3570"/>
                  </a:lnTo>
                  <a:lnTo>
                    <a:pt x="4919" y="3549"/>
                  </a:lnTo>
                  <a:lnTo>
                    <a:pt x="4957" y="3530"/>
                  </a:lnTo>
                  <a:lnTo>
                    <a:pt x="4996" y="3512"/>
                  </a:lnTo>
                  <a:lnTo>
                    <a:pt x="5037" y="3494"/>
                  </a:lnTo>
                  <a:lnTo>
                    <a:pt x="5076" y="3478"/>
                  </a:lnTo>
                  <a:lnTo>
                    <a:pt x="5116" y="3462"/>
                  </a:lnTo>
                  <a:lnTo>
                    <a:pt x="5158" y="3448"/>
                  </a:lnTo>
                  <a:lnTo>
                    <a:pt x="5198" y="3435"/>
                  </a:lnTo>
                  <a:lnTo>
                    <a:pt x="5239" y="3423"/>
                  </a:lnTo>
                  <a:lnTo>
                    <a:pt x="5282" y="3413"/>
                  </a:lnTo>
                  <a:lnTo>
                    <a:pt x="5323" y="3402"/>
                  </a:lnTo>
                  <a:lnTo>
                    <a:pt x="5366" y="3394"/>
                  </a:lnTo>
                  <a:lnTo>
                    <a:pt x="5409" y="3385"/>
                  </a:lnTo>
                  <a:lnTo>
                    <a:pt x="5451" y="3379"/>
                  </a:lnTo>
                  <a:lnTo>
                    <a:pt x="5494" y="3373"/>
                  </a:lnTo>
                  <a:lnTo>
                    <a:pt x="5537" y="3369"/>
                  </a:lnTo>
                  <a:lnTo>
                    <a:pt x="5580" y="3366"/>
                  </a:lnTo>
                  <a:lnTo>
                    <a:pt x="6452" y="3366"/>
                  </a:lnTo>
                  <a:close/>
                  <a:moveTo>
                    <a:pt x="528" y="3490"/>
                  </a:moveTo>
                  <a:lnTo>
                    <a:pt x="549" y="3602"/>
                  </a:lnTo>
                  <a:lnTo>
                    <a:pt x="397" y="3673"/>
                  </a:lnTo>
                  <a:lnTo>
                    <a:pt x="564" y="3689"/>
                  </a:lnTo>
                  <a:lnTo>
                    <a:pt x="583" y="3800"/>
                  </a:lnTo>
                  <a:lnTo>
                    <a:pt x="321" y="3846"/>
                  </a:lnTo>
                  <a:lnTo>
                    <a:pt x="309" y="3776"/>
                  </a:lnTo>
                  <a:lnTo>
                    <a:pt x="508" y="3741"/>
                  </a:lnTo>
                  <a:lnTo>
                    <a:pt x="300" y="3723"/>
                  </a:lnTo>
                  <a:lnTo>
                    <a:pt x="288" y="3659"/>
                  </a:lnTo>
                  <a:lnTo>
                    <a:pt x="479" y="3570"/>
                  </a:lnTo>
                  <a:lnTo>
                    <a:pt x="279" y="3606"/>
                  </a:lnTo>
                  <a:lnTo>
                    <a:pt x="267" y="3536"/>
                  </a:lnTo>
                  <a:lnTo>
                    <a:pt x="528" y="3490"/>
                  </a:lnTo>
                  <a:close/>
                  <a:moveTo>
                    <a:pt x="597" y="3845"/>
                  </a:moveTo>
                  <a:lnTo>
                    <a:pt x="616" y="3930"/>
                  </a:lnTo>
                  <a:lnTo>
                    <a:pt x="356" y="3985"/>
                  </a:lnTo>
                  <a:lnTo>
                    <a:pt x="338" y="3901"/>
                  </a:lnTo>
                  <a:lnTo>
                    <a:pt x="597" y="3845"/>
                  </a:lnTo>
                  <a:close/>
                  <a:moveTo>
                    <a:pt x="624" y="3960"/>
                  </a:moveTo>
                  <a:lnTo>
                    <a:pt x="649" y="4037"/>
                  </a:lnTo>
                  <a:lnTo>
                    <a:pt x="543" y="4182"/>
                  </a:lnTo>
                  <a:lnTo>
                    <a:pt x="682" y="4136"/>
                  </a:lnTo>
                  <a:lnTo>
                    <a:pt x="707" y="4214"/>
                  </a:lnTo>
                  <a:lnTo>
                    <a:pt x="455" y="4296"/>
                  </a:lnTo>
                  <a:lnTo>
                    <a:pt x="429" y="4219"/>
                  </a:lnTo>
                  <a:lnTo>
                    <a:pt x="536" y="4074"/>
                  </a:lnTo>
                  <a:lnTo>
                    <a:pt x="397" y="4119"/>
                  </a:lnTo>
                  <a:lnTo>
                    <a:pt x="372" y="4042"/>
                  </a:lnTo>
                  <a:lnTo>
                    <a:pt x="624" y="3960"/>
                  </a:lnTo>
                  <a:close/>
                  <a:moveTo>
                    <a:pt x="620" y="4435"/>
                  </a:moveTo>
                  <a:lnTo>
                    <a:pt x="671" y="4412"/>
                  </a:lnTo>
                  <a:lnTo>
                    <a:pt x="725" y="4534"/>
                  </a:lnTo>
                  <a:lnTo>
                    <a:pt x="621" y="4580"/>
                  </a:lnTo>
                  <a:lnTo>
                    <a:pt x="603" y="4567"/>
                  </a:lnTo>
                  <a:lnTo>
                    <a:pt x="588" y="4556"/>
                  </a:lnTo>
                  <a:lnTo>
                    <a:pt x="573" y="4544"/>
                  </a:lnTo>
                  <a:lnTo>
                    <a:pt x="563" y="4532"/>
                  </a:lnTo>
                  <a:lnTo>
                    <a:pt x="552" y="4519"/>
                  </a:lnTo>
                  <a:lnTo>
                    <a:pt x="543" y="4505"/>
                  </a:lnTo>
                  <a:lnTo>
                    <a:pt x="534" y="4489"/>
                  </a:lnTo>
                  <a:lnTo>
                    <a:pt x="526" y="4472"/>
                  </a:lnTo>
                  <a:lnTo>
                    <a:pt x="517" y="4449"/>
                  </a:lnTo>
                  <a:lnTo>
                    <a:pt x="511" y="4429"/>
                  </a:lnTo>
                  <a:lnTo>
                    <a:pt x="509" y="4418"/>
                  </a:lnTo>
                  <a:lnTo>
                    <a:pt x="508" y="4409"/>
                  </a:lnTo>
                  <a:lnTo>
                    <a:pt x="507" y="4399"/>
                  </a:lnTo>
                  <a:lnTo>
                    <a:pt x="507" y="4391"/>
                  </a:lnTo>
                  <a:lnTo>
                    <a:pt x="508" y="4381"/>
                  </a:lnTo>
                  <a:lnTo>
                    <a:pt x="509" y="4373"/>
                  </a:lnTo>
                  <a:lnTo>
                    <a:pt x="512" y="4365"/>
                  </a:lnTo>
                  <a:lnTo>
                    <a:pt x="514" y="4357"/>
                  </a:lnTo>
                  <a:lnTo>
                    <a:pt x="518" y="4348"/>
                  </a:lnTo>
                  <a:lnTo>
                    <a:pt x="521" y="4341"/>
                  </a:lnTo>
                  <a:lnTo>
                    <a:pt x="526" y="4334"/>
                  </a:lnTo>
                  <a:lnTo>
                    <a:pt x="532" y="4326"/>
                  </a:lnTo>
                  <a:lnTo>
                    <a:pt x="537" y="4320"/>
                  </a:lnTo>
                  <a:lnTo>
                    <a:pt x="544" y="4313"/>
                  </a:lnTo>
                  <a:lnTo>
                    <a:pt x="550" y="4307"/>
                  </a:lnTo>
                  <a:lnTo>
                    <a:pt x="558" y="4301"/>
                  </a:lnTo>
                  <a:lnTo>
                    <a:pt x="573" y="4290"/>
                  </a:lnTo>
                  <a:lnTo>
                    <a:pt x="591" y="4281"/>
                  </a:lnTo>
                  <a:lnTo>
                    <a:pt x="601" y="4276"/>
                  </a:lnTo>
                  <a:lnTo>
                    <a:pt x="611" y="4274"/>
                  </a:lnTo>
                  <a:lnTo>
                    <a:pt x="621" y="4270"/>
                  </a:lnTo>
                  <a:lnTo>
                    <a:pt x="630" y="4269"/>
                  </a:lnTo>
                  <a:lnTo>
                    <a:pt x="640" y="4267"/>
                  </a:lnTo>
                  <a:lnTo>
                    <a:pt x="649" y="4267"/>
                  </a:lnTo>
                  <a:lnTo>
                    <a:pt x="659" y="4267"/>
                  </a:lnTo>
                  <a:lnTo>
                    <a:pt x="668" y="4267"/>
                  </a:lnTo>
                  <a:lnTo>
                    <a:pt x="678" y="4269"/>
                  </a:lnTo>
                  <a:lnTo>
                    <a:pt x="686" y="4270"/>
                  </a:lnTo>
                  <a:lnTo>
                    <a:pt x="695" y="4274"/>
                  </a:lnTo>
                  <a:lnTo>
                    <a:pt x="704" y="4277"/>
                  </a:lnTo>
                  <a:lnTo>
                    <a:pt x="712" y="4281"/>
                  </a:lnTo>
                  <a:lnTo>
                    <a:pt x="720" y="4286"/>
                  </a:lnTo>
                  <a:lnTo>
                    <a:pt x="727" y="4291"/>
                  </a:lnTo>
                  <a:lnTo>
                    <a:pt x="736" y="4297"/>
                  </a:lnTo>
                  <a:lnTo>
                    <a:pt x="748" y="4310"/>
                  </a:lnTo>
                  <a:lnTo>
                    <a:pt x="758" y="4325"/>
                  </a:lnTo>
                  <a:lnTo>
                    <a:pt x="769" y="4342"/>
                  </a:lnTo>
                  <a:lnTo>
                    <a:pt x="778" y="4363"/>
                  </a:lnTo>
                  <a:lnTo>
                    <a:pt x="787" y="4383"/>
                  </a:lnTo>
                  <a:lnTo>
                    <a:pt x="794" y="4400"/>
                  </a:lnTo>
                  <a:lnTo>
                    <a:pt x="797" y="4416"/>
                  </a:lnTo>
                  <a:lnTo>
                    <a:pt x="800" y="4430"/>
                  </a:lnTo>
                  <a:lnTo>
                    <a:pt x="800" y="4442"/>
                  </a:lnTo>
                  <a:lnTo>
                    <a:pt x="799" y="4453"/>
                  </a:lnTo>
                  <a:lnTo>
                    <a:pt x="796" y="4464"/>
                  </a:lnTo>
                  <a:lnTo>
                    <a:pt x="793" y="4475"/>
                  </a:lnTo>
                  <a:lnTo>
                    <a:pt x="787" y="4485"/>
                  </a:lnTo>
                  <a:lnTo>
                    <a:pt x="781" y="4494"/>
                  </a:lnTo>
                  <a:lnTo>
                    <a:pt x="772" y="4503"/>
                  </a:lnTo>
                  <a:lnTo>
                    <a:pt x="763" y="4513"/>
                  </a:lnTo>
                  <a:lnTo>
                    <a:pt x="716" y="4442"/>
                  </a:lnTo>
                  <a:lnTo>
                    <a:pt x="722" y="4437"/>
                  </a:lnTo>
                  <a:lnTo>
                    <a:pt x="725" y="4430"/>
                  </a:lnTo>
                  <a:lnTo>
                    <a:pt x="729" y="4424"/>
                  </a:lnTo>
                  <a:lnTo>
                    <a:pt x="730" y="4417"/>
                  </a:lnTo>
                  <a:lnTo>
                    <a:pt x="730" y="4410"/>
                  </a:lnTo>
                  <a:lnTo>
                    <a:pt x="730" y="4402"/>
                  </a:lnTo>
                  <a:lnTo>
                    <a:pt x="727" y="4393"/>
                  </a:lnTo>
                  <a:lnTo>
                    <a:pt x="724" y="4385"/>
                  </a:lnTo>
                  <a:lnTo>
                    <a:pt x="722" y="4379"/>
                  </a:lnTo>
                  <a:lnTo>
                    <a:pt x="718" y="4373"/>
                  </a:lnTo>
                  <a:lnTo>
                    <a:pt x="714" y="4368"/>
                  </a:lnTo>
                  <a:lnTo>
                    <a:pt x="710" y="4364"/>
                  </a:lnTo>
                  <a:lnTo>
                    <a:pt x="705" y="4359"/>
                  </a:lnTo>
                  <a:lnTo>
                    <a:pt x="700" y="4357"/>
                  </a:lnTo>
                  <a:lnTo>
                    <a:pt x="694" y="4353"/>
                  </a:lnTo>
                  <a:lnTo>
                    <a:pt x="688" y="4351"/>
                  </a:lnTo>
                  <a:lnTo>
                    <a:pt x="682" y="4350"/>
                  </a:lnTo>
                  <a:lnTo>
                    <a:pt x="675" y="4348"/>
                  </a:lnTo>
                  <a:lnTo>
                    <a:pt x="669" y="4348"/>
                  </a:lnTo>
                  <a:lnTo>
                    <a:pt x="661" y="4350"/>
                  </a:lnTo>
                  <a:lnTo>
                    <a:pt x="654" y="4351"/>
                  </a:lnTo>
                  <a:lnTo>
                    <a:pt x="646" y="4353"/>
                  </a:lnTo>
                  <a:lnTo>
                    <a:pt x="636" y="4355"/>
                  </a:lnTo>
                  <a:lnTo>
                    <a:pt x="628" y="4360"/>
                  </a:lnTo>
                  <a:lnTo>
                    <a:pt x="618" y="4364"/>
                  </a:lnTo>
                  <a:lnTo>
                    <a:pt x="610" y="4368"/>
                  </a:lnTo>
                  <a:lnTo>
                    <a:pt x="602" y="4373"/>
                  </a:lnTo>
                  <a:lnTo>
                    <a:pt x="596" y="4379"/>
                  </a:lnTo>
                  <a:lnTo>
                    <a:pt x="590" y="4384"/>
                  </a:lnTo>
                  <a:lnTo>
                    <a:pt x="585" y="4389"/>
                  </a:lnTo>
                  <a:lnTo>
                    <a:pt x="581" y="4395"/>
                  </a:lnTo>
                  <a:lnTo>
                    <a:pt x="578" y="4400"/>
                  </a:lnTo>
                  <a:lnTo>
                    <a:pt x="576" y="4406"/>
                  </a:lnTo>
                  <a:lnTo>
                    <a:pt x="575" y="4412"/>
                  </a:lnTo>
                  <a:lnTo>
                    <a:pt x="573" y="4418"/>
                  </a:lnTo>
                  <a:lnTo>
                    <a:pt x="573" y="4425"/>
                  </a:lnTo>
                  <a:lnTo>
                    <a:pt x="575" y="4431"/>
                  </a:lnTo>
                  <a:lnTo>
                    <a:pt x="576" y="4438"/>
                  </a:lnTo>
                  <a:lnTo>
                    <a:pt x="578" y="4444"/>
                  </a:lnTo>
                  <a:lnTo>
                    <a:pt x="581" y="4451"/>
                  </a:lnTo>
                  <a:lnTo>
                    <a:pt x="588" y="4464"/>
                  </a:lnTo>
                  <a:lnTo>
                    <a:pt x="596" y="4475"/>
                  </a:lnTo>
                  <a:lnTo>
                    <a:pt x="607" y="4486"/>
                  </a:lnTo>
                  <a:lnTo>
                    <a:pt x="621" y="4498"/>
                  </a:lnTo>
                  <a:lnTo>
                    <a:pt x="643" y="4487"/>
                  </a:lnTo>
                  <a:lnTo>
                    <a:pt x="620" y="4435"/>
                  </a:lnTo>
                  <a:close/>
                  <a:moveTo>
                    <a:pt x="867" y="4848"/>
                  </a:moveTo>
                  <a:lnTo>
                    <a:pt x="889" y="4924"/>
                  </a:lnTo>
                  <a:lnTo>
                    <a:pt x="874" y="4929"/>
                  </a:lnTo>
                  <a:lnTo>
                    <a:pt x="860" y="4931"/>
                  </a:lnTo>
                  <a:lnTo>
                    <a:pt x="846" y="4932"/>
                  </a:lnTo>
                  <a:lnTo>
                    <a:pt x="833" y="4931"/>
                  </a:lnTo>
                  <a:lnTo>
                    <a:pt x="820" y="4929"/>
                  </a:lnTo>
                  <a:lnTo>
                    <a:pt x="808" y="4925"/>
                  </a:lnTo>
                  <a:lnTo>
                    <a:pt x="796" y="4919"/>
                  </a:lnTo>
                  <a:lnTo>
                    <a:pt x="785" y="4912"/>
                  </a:lnTo>
                  <a:lnTo>
                    <a:pt x="775" y="4904"/>
                  </a:lnTo>
                  <a:lnTo>
                    <a:pt x="764" y="4893"/>
                  </a:lnTo>
                  <a:lnTo>
                    <a:pt x="754" y="4880"/>
                  </a:lnTo>
                  <a:lnTo>
                    <a:pt x="744" y="4865"/>
                  </a:lnTo>
                  <a:lnTo>
                    <a:pt x="733" y="4847"/>
                  </a:lnTo>
                  <a:lnTo>
                    <a:pt x="724" y="4828"/>
                  </a:lnTo>
                  <a:lnTo>
                    <a:pt x="718" y="4811"/>
                  </a:lnTo>
                  <a:lnTo>
                    <a:pt x="714" y="4795"/>
                  </a:lnTo>
                  <a:lnTo>
                    <a:pt x="714" y="4788"/>
                  </a:lnTo>
                  <a:lnTo>
                    <a:pt x="713" y="4779"/>
                  </a:lnTo>
                  <a:lnTo>
                    <a:pt x="714" y="4771"/>
                  </a:lnTo>
                  <a:lnTo>
                    <a:pt x="716" y="4763"/>
                  </a:lnTo>
                  <a:lnTo>
                    <a:pt x="719" y="4746"/>
                  </a:lnTo>
                  <a:lnTo>
                    <a:pt x="726" y="4730"/>
                  </a:lnTo>
                  <a:lnTo>
                    <a:pt x="730" y="4720"/>
                  </a:lnTo>
                  <a:lnTo>
                    <a:pt x="736" y="4712"/>
                  </a:lnTo>
                  <a:lnTo>
                    <a:pt x="742" y="4705"/>
                  </a:lnTo>
                  <a:lnTo>
                    <a:pt x="749" y="4697"/>
                  </a:lnTo>
                  <a:lnTo>
                    <a:pt x="756" y="4689"/>
                  </a:lnTo>
                  <a:lnTo>
                    <a:pt x="764" y="4682"/>
                  </a:lnTo>
                  <a:lnTo>
                    <a:pt x="774" y="4675"/>
                  </a:lnTo>
                  <a:lnTo>
                    <a:pt x="784" y="4668"/>
                  </a:lnTo>
                  <a:lnTo>
                    <a:pt x="797" y="4660"/>
                  </a:lnTo>
                  <a:lnTo>
                    <a:pt x="812" y="4654"/>
                  </a:lnTo>
                  <a:lnTo>
                    <a:pt x="825" y="4649"/>
                  </a:lnTo>
                  <a:lnTo>
                    <a:pt x="838" y="4646"/>
                  </a:lnTo>
                  <a:lnTo>
                    <a:pt x="852" y="4643"/>
                  </a:lnTo>
                  <a:lnTo>
                    <a:pt x="864" y="4643"/>
                  </a:lnTo>
                  <a:lnTo>
                    <a:pt x="877" y="4643"/>
                  </a:lnTo>
                  <a:lnTo>
                    <a:pt x="890" y="4646"/>
                  </a:lnTo>
                  <a:lnTo>
                    <a:pt x="902" y="4650"/>
                  </a:lnTo>
                  <a:lnTo>
                    <a:pt x="913" y="4655"/>
                  </a:lnTo>
                  <a:lnTo>
                    <a:pt x="925" y="4662"/>
                  </a:lnTo>
                  <a:lnTo>
                    <a:pt x="936" y="4669"/>
                  </a:lnTo>
                  <a:lnTo>
                    <a:pt x="947" y="4679"/>
                  </a:lnTo>
                  <a:lnTo>
                    <a:pt x="956" y="4691"/>
                  </a:lnTo>
                  <a:lnTo>
                    <a:pt x="966" y="4702"/>
                  </a:lnTo>
                  <a:lnTo>
                    <a:pt x="975" y="4716"/>
                  </a:lnTo>
                  <a:lnTo>
                    <a:pt x="982" y="4727"/>
                  </a:lnTo>
                  <a:lnTo>
                    <a:pt x="987" y="4738"/>
                  </a:lnTo>
                  <a:lnTo>
                    <a:pt x="992" y="4749"/>
                  </a:lnTo>
                  <a:lnTo>
                    <a:pt x="996" y="4759"/>
                  </a:lnTo>
                  <a:lnTo>
                    <a:pt x="999" y="4769"/>
                  </a:lnTo>
                  <a:lnTo>
                    <a:pt x="1001" y="4778"/>
                  </a:lnTo>
                  <a:lnTo>
                    <a:pt x="1002" y="4788"/>
                  </a:lnTo>
                  <a:lnTo>
                    <a:pt x="1002" y="4797"/>
                  </a:lnTo>
                  <a:lnTo>
                    <a:pt x="1001" y="4807"/>
                  </a:lnTo>
                  <a:lnTo>
                    <a:pt x="1000" y="4816"/>
                  </a:lnTo>
                  <a:lnTo>
                    <a:pt x="998" y="4824"/>
                  </a:lnTo>
                  <a:lnTo>
                    <a:pt x="994" y="4834"/>
                  </a:lnTo>
                  <a:lnTo>
                    <a:pt x="990" y="4842"/>
                  </a:lnTo>
                  <a:lnTo>
                    <a:pt x="986" y="4852"/>
                  </a:lnTo>
                  <a:lnTo>
                    <a:pt x="980" y="4860"/>
                  </a:lnTo>
                  <a:lnTo>
                    <a:pt x="973" y="4868"/>
                  </a:lnTo>
                  <a:lnTo>
                    <a:pt x="918" y="4813"/>
                  </a:lnTo>
                  <a:lnTo>
                    <a:pt x="925" y="4803"/>
                  </a:lnTo>
                  <a:lnTo>
                    <a:pt x="929" y="4796"/>
                  </a:lnTo>
                  <a:lnTo>
                    <a:pt x="931" y="4790"/>
                  </a:lnTo>
                  <a:lnTo>
                    <a:pt x="932" y="4784"/>
                  </a:lnTo>
                  <a:lnTo>
                    <a:pt x="932" y="4778"/>
                  </a:lnTo>
                  <a:lnTo>
                    <a:pt x="932" y="4774"/>
                  </a:lnTo>
                  <a:lnTo>
                    <a:pt x="931" y="4768"/>
                  </a:lnTo>
                  <a:lnTo>
                    <a:pt x="930" y="4762"/>
                  </a:lnTo>
                  <a:lnTo>
                    <a:pt x="928" y="4756"/>
                  </a:lnTo>
                  <a:lnTo>
                    <a:pt x="924" y="4750"/>
                  </a:lnTo>
                  <a:lnTo>
                    <a:pt x="921" y="4745"/>
                  </a:lnTo>
                  <a:lnTo>
                    <a:pt x="916" y="4739"/>
                  </a:lnTo>
                  <a:lnTo>
                    <a:pt x="911" y="4734"/>
                  </a:lnTo>
                  <a:lnTo>
                    <a:pt x="905" y="4731"/>
                  </a:lnTo>
                  <a:lnTo>
                    <a:pt x="900" y="4729"/>
                  </a:lnTo>
                  <a:lnTo>
                    <a:pt x="894" y="4726"/>
                  </a:lnTo>
                  <a:lnTo>
                    <a:pt x="887" y="4725"/>
                  </a:lnTo>
                  <a:lnTo>
                    <a:pt x="881" y="4724"/>
                  </a:lnTo>
                  <a:lnTo>
                    <a:pt x="870" y="4725"/>
                  </a:lnTo>
                  <a:lnTo>
                    <a:pt x="858" y="4727"/>
                  </a:lnTo>
                  <a:lnTo>
                    <a:pt x="845" y="4733"/>
                  </a:lnTo>
                  <a:lnTo>
                    <a:pt x="830" y="4742"/>
                  </a:lnTo>
                  <a:lnTo>
                    <a:pt x="814" y="4753"/>
                  </a:lnTo>
                  <a:lnTo>
                    <a:pt x="801" y="4764"/>
                  </a:lnTo>
                  <a:lnTo>
                    <a:pt x="795" y="4770"/>
                  </a:lnTo>
                  <a:lnTo>
                    <a:pt x="791" y="4776"/>
                  </a:lnTo>
                  <a:lnTo>
                    <a:pt x="788" y="4781"/>
                  </a:lnTo>
                  <a:lnTo>
                    <a:pt x="787" y="4785"/>
                  </a:lnTo>
                  <a:lnTo>
                    <a:pt x="785" y="4791"/>
                  </a:lnTo>
                  <a:lnTo>
                    <a:pt x="784" y="4796"/>
                  </a:lnTo>
                  <a:lnTo>
                    <a:pt x="784" y="4802"/>
                  </a:lnTo>
                  <a:lnTo>
                    <a:pt x="784" y="4807"/>
                  </a:lnTo>
                  <a:lnTo>
                    <a:pt x="788" y="4817"/>
                  </a:lnTo>
                  <a:lnTo>
                    <a:pt x="794" y="4828"/>
                  </a:lnTo>
                  <a:lnTo>
                    <a:pt x="801" y="4838"/>
                  </a:lnTo>
                  <a:lnTo>
                    <a:pt x="808" y="4845"/>
                  </a:lnTo>
                  <a:lnTo>
                    <a:pt x="816" y="4851"/>
                  </a:lnTo>
                  <a:lnTo>
                    <a:pt x="825" y="4853"/>
                  </a:lnTo>
                  <a:lnTo>
                    <a:pt x="834" y="4854"/>
                  </a:lnTo>
                  <a:lnTo>
                    <a:pt x="845" y="4854"/>
                  </a:lnTo>
                  <a:lnTo>
                    <a:pt x="855" y="4852"/>
                  </a:lnTo>
                  <a:lnTo>
                    <a:pt x="867" y="4848"/>
                  </a:lnTo>
                  <a:close/>
                  <a:moveTo>
                    <a:pt x="1053" y="4835"/>
                  </a:moveTo>
                  <a:lnTo>
                    <a:pt x="1106" y="4904"/>
                  </a:lnTo>
                  <a:lnTo>
                    <a:pt x="1033" y="4961"/>
                  </a:lnTo>
                  <a:lnTo>
                    <a:pt x="1091" y="5035"/>
                  </a:lnTo>
                  <a:lnTo>
                    <a:pt x="1165" y="4978"/>
                  </a:lnTo>
                  <a:lnTo>
                    <a:pt x="1218" y="5047"/>
                  </a:lnTo>
                  <a:lnTo>
                    <a:pt x="1008" y="5211"/>
                  </a:lnTo>
                  <a:lnTo>
                    <a:pt x="955" y="5142"/>
                  </a:lnTo>
                  <a:lnTo>
                    <a:pt x="1040" y="5076"/>
                  </a:lnTo>
                  <a:lnTo>
                    <a:pt x="981" y="5001"/>
                  </a:lnTo>
                  <a:lnTo>
                    <a:pt x="897" y="5067"/>
                  </a:lnTo>
                  <a:lnTo>
                    <a:pt x="844" y="4999"/>
                  </a:lnTo>
                  <a:lnTo>
                    <a:pt x="1053" y="4835"/>
                  </a:lnTo>
                  <a:close/>
                  <a:moveTo>
                    <a:pt x="1247" y="5067"/>
                  </a:moveTo>
                  <a:lnTo>
                    <a:pt x="1307" y="5131"/>
                  </a:lnTo>
                  <a:lnTo>
                    <a:pt x="1112" y="5313"/>
                  </a:lnTo>
                  <a:lnTo>
                    <a:pt x="1053" y="5249"/>
                  </a:lnTo>
                  <a:lnTo>
                    <a:pt x="1247" y="5067"/>
                  </a:lnTo>
                  <a:close/>
                  <a:moveTo>
                    <a:pt x="1546" y="5350"/>
                  </a:moveTo>
                  <a:lnTo>
                    <a:pt x="1615" y="5404"/>
                  </a:lnTo>
                  <a:lnTo>
                    <a:pt x="1516" y="5528"/>
                  </a:lnTo>
                  <a:lnTo>
                    <a:pt x="1509" y="5538"/>
                  </a:lnTo>
                  <a:lnTo>
                    <a:pt x="1501" y="5545"/>
                  </a:lnTo>
                  <a:lnTo>
                    <a:pt x="1493" y="5552"/>
                  </a:lnTo>
                  <a:lnTo>
                    <a:pt x="1483" y="5559"/>
                  </a:lnTo>
                  <a:lnTo>
                    <a:pt x="1474" y="5564"/>
                  </a:lnTo>
                  <a:lnTo>
                    <a:pt x="1463" y="5568"/>
                  </a:lnTo>
                  <a:lnTo>
                    <a:pt x="1452" y="5571"/>
                  </a:lnTo>
                  <a:lnTo>
                    <a:pt x="1442" y="5573"/>
                  </a:lnTo>
                  <a:lnTo>
                    <a:pt x="1430" y="5573"/>
                  </a:lnTo>
                  <a:lnTo>
                    <a:pt x="1420" y="5573"/>
                  </a:lnTo>
                  <a:lnTo>
                    <a:pt x="1410" y="5571"/>
                  </a:lnTo>
                  <a:lnTo>
                    <a:pt x="1400" y="5568"/>
                  </a:lnTo>
                  <a:lnTo>
                    <a:pt x="1387" y="5564"/>
                  </a:lnTo>
                  <a:lnTo>
                    <a:pt x="1374" y="5557"/>
                  </a:lnTo>
                  <a:lnTo>
                    <a:pt x="1361" y="5548"/>
                  </a:lnTo>
                  <a:lnTo>
                    <a:pt x="1347" y="5538"/>
                  </a:lnTo>
                  <a:lnTo>
                    <a:pt x="1330" y="5525"/>
                  </a:lnTo>
                  <a:lnTo>
                    <a:pt x="1314" y="5508"/>
                  </a:lnTo>
                  <a:lnTo>
                    <a:pt x="1305" y="5500"/>
                  </a:lnTo>
                  <a:lnTo>
                    <a:pt x="1298" y="5491"/>
                  </a:lnTo>
                  <a:lnTo>
                    <a:pt x="1292" y="5483"/>
                  </a:lnTo>
                  <a:lnTo>
                    <a:pt x="1289" y="5475"/>
                  </a:lnTo>
                  <a:lnTo>
                    <a:pt x="1285" y="5466"/>
                  </a:lnTo>
                  <a:lnTo>
                    <a:pt x="1282" y="5458"/>
                  </a:lnTo>
                  <a:lnTo>
                    <a:pt x="1281" y="5449"/>
                  </a:lnTo>
                  <a:lnTo>
                    <a:pt x="1279" y="5438"/>
                  </a:lnTo>
                  <a:lnTo>
                    <a:pt x="1279" y="5429"/>
                  </a:lnTo>
                  <a:lnTo>
                    <a:pt x="1279" y="5420"/>
                  </a:lnTo>
                  <a:lnTo>
                    <a:pt x="1281" y="5411"/>
                  </a:lnTo>
                  <a:lnTo>
                    <a:pt x="1283" y="5403"/>
                  </a:lnTo>
                  <a:lnTo>
                    <a:pt x="1288" y="5391"/>
                  </a:lnTo>
                  <a:lnTo>
                    <a:pt x="1294" y="5380"/>
                  </a:lnTo>
                  <a:lnTo>
                    <a:pt x="1298" y="5371"/>
                  </a:lnTo>
                  <a:lnTo>
                    <a:pt x="1304" y="5362"/>
                  </a:lnTo>
                  <a:lnTo>
                    <a:pt x="1403" y="5238"/>
                  </a:lnTo>
                  <a:lnTo>
                    <a:pt x="1470" y="5291"/>
                  </a:lnTo>
                  <a:lnTo>
                    <a:pt x="1371" y="5419"/>
                  </a:lnTo>
                  <a:lnTo>
                    <a:pt x="1365" y="5427"/>
                  </a:lnTo>
                  <a:lnTo>
                    <a:pt x="1361" y="5436"/>
                  </a:lnTo>
                  <a:lnTo>
                    <a:pt x="1360" y="5445"/>
                  </a:lnTo>
                  <a:lnTo>
                    <a:pt x="1360" y="5453"/>
                  </a:lnTo>
                  <a:lnTo>
                    <a:pt x="1362" y="5462"/>
                  </a:lnTo>
                  <a:lnTo>
                    <a:pt x="1366" y="5470"/>
                  </a:lnTo>
                  <a:lnTo>
                    <a:pt x="1372" y="5478"/>
                  </a:lnTo>
                  <a:lnTo>
                    <a:pt x="1380" y="5485"/>
                  </a:lnTo>
                  <a:lnTo>
                    <a:pt x="1388" y="5491"/>
                  </a:lnTo>
                  <a:lnTo>
                    <a:pt x="1398" y="5495"/>
                  </a:lnTo>
                  <a:lnTo>
                    <a:pt x="1406" y="5497"/>
                  </a:lnTo>
                  <a:lnTo>
                    <a:pt x="1416" y="5497"/>
                  </a:lnTo>
                  <a:lnTo>
                    <a:pt x="1424" y="5495"/>
                  </a:lnTo>
                  <a:lnTo>
                    <a:pt x="1431" y="5491"/>
                  </a:lnTo>
                  <a:lnTo>
                    <a:pt x="1439" y="5485"/>
                  </a:lnTo>
                  <a:lnTo>
                    <a:pt x="1446" y="5478"/>
                  </a:lnTo>
                  <a:lnTo>
                    <a:pt x="1546" y="5350"/>
                  </a:lnTo>
                  <a:close/>
                  <a:moveTo>
                    <a:pt x="1638" y="5423"/>
                  </a:moveTo>
                  <a:lnTo>
                    <a:pt x="1706" y="5468"/>
                  </a:lnTo>
                  <a:lnTo>
                    <a:pt x="1714" y="5648"/>
                  </a:lnTo>
                  <a:lnTo>
                    <a:pt x="1795" y="5525"/>
                  </a:lnTo>
                  <a:lnTo>
                    <a:pt x="1863" y="5570"/>
                  </a:lnTo>
                  <a:lnTo>
                    <a:pt x="1719" y="5792"/>
                  </a:lnTo>
                  <a:lnTo>
                    <a:pt x="1650" y="5748"/>
                  </a:lnTo>
                  <a:lnTo>
                    <a:pt x="1641" y="5568"/>
                  </a:lnTo>
                  <a:lnTo>
                    <a:pt x="1561" y="5690"/>
                  </a:lnTo>
                  <a:lnTo>
                    <a:pt x="1494" y="5647"/>
                  </a:lnTo>
                  <a:lnTo>
                    <a:pt x="1638" y="5423"/>
                  </a:lnTo>
                  <a:close/>
                  <a:moveTo>
                    <a:pt x="1910" y="5590"/>
                  </a:moveTo>
                  <a:lnTo>
                    <a:pt x="1984" y="5635"/>
                  </a:lnTo>
                  <a:lnTo>
                    <a:pt x="1847" y="5862"/>
                  </a:lnTo>
                  <a:lnTo>
                    <a:pt x="1772" y="5818"/>
                  </a:lnTo>
                  <a:lnTo>
                    <a:pt x="1910" y="5590"/>
                  </a:lnTo>
                  <a:close/>
                  <a:moveTo>
                    <a:pt x="1989" y="5635"/>
                  </a:moveTo>
                  <a:lnTo>
                    <a:pt x="2071" y="5673"/>
                  </a:lnTo>
                  <a:lnTo>
                    <a:pt x="2047" y="5874"/>
                  </a:lnTo>
                  <a:lnTo>
                    <a:pt x="2184" y="5726"/>
                  </a:lnTo>
                  <a:lnTo>
                    <a:pt x="2264" y="5764"/>
                  </a:lnTo>
                  <a:lnTo>
                    <a:pt x="2058" y="5960"/>
                  </a:lnTo>
                  <a:lnTo>
                    <a:pt x="1972" y="5921"/>
                  </a:lnTo>
                  <a:lnTo>
                    <a:pt x="1989" y="5635"/>
                  </a:lnTo>
                  <a:close/>
                  <a:moveTo>
                    <a:pt x="2263" y="5760"/>
                  </a:moveTo>
                  <a:lnTo>
                    <a:pt x="2483" y="5835"/>
                  </a:lnTo>
                  <a:lnTo>
                    <a:pt x="2464" y="5889"/>
                  </a:lnTo>
                  <a:lnTo>
                    <a:pt x="2327" y="5842"/>
                  </a:lnTo>
                  <a:lnTo>
                    <a:pt x="2314" y="5882"/>
                  </a:lnTo>
                  <a:lnTo>
                    <a:pt x="2440" y="5926"/>
                  </a:lnTo>
                  <a:lnTo>
                    <a:pt x="2422" y="5977"/>
                  </a:lnTo>
                  <a:lnTo>
                    <a:pt x="2296" y="5933"/>
                  </a:lnTo>
                  <a:lnTo>
                    <a:pt x="2278" y="5983"/>
                  </a:lnTo>
                  <a:lnTo>
                    <a:pt x="2420" y="6032"/>
                  </a:lnTo>
                  <a:lnTo>
                    <a:pt x="2400" y="6088"/>
                  </a:lnTo>
                  <a:lnTo>
                    <a:pt x="2176" y="6011"/>
                  </a:lnTo>
                  <a:lnTo>
                    <a:pt x="2263" y="5760"/>
                  </a:lnTo>
                  <a:close/>
                  <a:moveTo>
                    <a:pt x="2443" y="6098"/>
                  </a:moveTo>
                  <a:lnTo>
                    <a:pt x="2507" y="5841"/>
                  </a:lnTo>
                  <a:lnTo>
                    <a:pt x="2648" y="5875"/>
                  </a:lnTo>
                  <a:lnTo>
                    <a:pt x="2665" y="5880"/>
                  </a:lnTo>
                  <a:lnTo>
                    <a:pt x="2681" y="5886"/>
                  </a:lnTo>
                  <a:lnTo>
                    <a:pt x="2695" y="5891"/>
                  </a:lnTo>
                  <a:lnTo>
                    <a:pt x="2706" y="5896"/>
                  </a:lnTo>
                  <a:lnTo>
                    <a:pt x="2714" y="5902"/>
                  </a:lnTo>
                  <a:lnTo>
                    <a:pt x="2722" y="5909"/>
                  </a:lnTo>
                  <a:lnTo>
                    <a:pt x="2728" y="5919"/>
                  </a:lnTo>
                  <a:lnTo>
                    <a:pt x="2733" y="5928"/>
                  </a:lnTo>
                  <a:lnTo>
                    <a:pt x="2736" y="5939"/>
                  </a:lnTo>
                  <a:lnTo>
                    <a:pt x="2738" y="5950"/>
                  </a:lnTo>
                  <a:lnTo>
                    <a:pt x="2738" y="5962"/>
                  </a:lnTo>
                  <a:lnTo>
                    <a:pt x="2735" y="5973"/>
                  </a:lnTo>
                  <a:lnTo>
                    <a:pt x="2732" y="5983"/>
                  </a:lnTo>
                  <a:lnTo>
                    <a:pt x="2727" y="5992"/>
                  </a:lnTo>
                  <a:lnTo>
                    <a:pt x="2722" y="6001"/>
                  </a:lnTo>
                  <a:lnTo>
                    <a:pt x="2716" y="6008"/>
                  </a:lnTo>
                  <a:lnTo>
                    <a:pt x="2709" y="6014"/>
                  </a:lnTo>
                  <a:lnTo>
                    <a:pt x="2701" y="6018"/>
                  </a:lnTo>
                  <a:lnTo>
                    <a:pt x="2693" y="6023"/>
                  </a:lnTo>
                  <a:lnTo>
                    <a:pt x="2683" y="6027"/>
                  </a:lnTo>
                  <a:lnTo>
                    <a:pt x="2676" y="6028"/>
                  </a:lnTo>
                  <a:lnTo>
                    <a:pt x="2669" y="6029"/>
                  </a:lnTo>
                  <a:lnTo>
                    <a:pt x="2661" y="6029"/>
                  </a:lnTo>
                  <a:lnTo>
                    <a:pt x="2651" y="6029"/>
                  </a:lnTo>
                  <a:lnTo>
                    <a:pt x="2663" y="6037"/>
                  </a:lnTo>
                  <a:lnTo>
                    <a:pt x="2670" y="6045"/>
                  </a:lnTo>
                  <a:lnTo>
                    <a:pt x="2675" y="6050"/>
                  </a:lnTo>
                  <a:lnTo>
                    <a:pt x="2681" y="6061"/>
                  </a:lnTo>
                  <a:lnTo>
                    <a:pt x="2685" y="6072"/>
                  </a:lnTo>
                  <a:lnTo>
                    <a:pt x="2689" y="6080"/>
                  </a:lnTo>
                  <a:lnTo>
                    <a:pt x="2710" y="6165"/>
                  </a:lnTo>
                  <a:lnTo>
                    <a:pt x="2616" y="6142"/>
                  </a:lnTo>
                  <a:lnTo>
                    <a:pt x="2591" y="6052"/>
                  </a:lnTo>
                  <a:lnTo>
                    <a:pt x="2587" y="6043"/>
                  </a:lnTo>
                  <a:lnTo>
                    <a:pt x="2585" y="6036"/>
                  </a:lnTo>
                  <a:lnTo>
                    <a:pt x="2582" y="6032"/>
                  </a:lnTo>
                  <a:lnTo>
                    <a:pt x="2580" y="6028"/>
                  </a:lnTo>
                  <a:lnTo>
                    <a:pt x="2575" y="6024"/>
                  </a:lnTo>
                  <a:lnTo>
                    <a:pt x="2572" y="6021"/>
                  </a:lnTo>
                  <a:lnTo>
                    <a:pt x="2566" y="6018"/>
                  </a:lnTo>
                  <a:lnTo>
                    <a:pt x="2561" y="6016"/>
                  </a:lnTo>
                  <a:lnTo>
                    <a:pt x="2553" y="6015"/>
                  </a:lnTo>
                  <a:lnTo>
                    <a:pt x="2527" y="6119"/>
                  </a:lnTo>
                  <a:lnTo>
                    <a:pt x="2443" y="6098"/>
                  </a:lnTo>
                  <a:close/>
                  <a:moveTo>
                    <a:pt x="2566" y="5966"/>
                  </a:moveTo>
                  <a:lnTo>
                    <a:pt x="2601" y="5975"/>
                  </a:lnTo>
                  <a:lnTo>
                    <a:pt x="2610" y="5976"/>
                  </a:lnTo>
                  <a:lnTo>
                    <a:pt x="2624" y="5977"/>
                  </a:lnTo>
                  <a:lnTo>
                    <a:pt x="2629" y="5977"/>
                  </a:lnTo>
                  <a:lnTo>
                    <a:pt x="2632" y="5976"/>
                  </a:lnTo>
                  <a:lnTo>
                    <a:pt x="2636" y="5975"/>
                  </a:lnTo>
                  <a:lnTo>
                    <a:pt x="2639" y="5972"/>
                  </a:lnTo>
                  <a:lnTo>
                    <a:pt x="2643" y="5969"/>
                  </a:lnTo>
                  <a:lnTo>
                    <a:pt x="2645" y="5966"/>
                  </a:lnTo>
                  <a:lnTo>
                    <a:pt x="2648" y="5963"/>
                  </a:lnTo>
                  <a:lnTo>
                    <a:pt x="2649" y="5958"/>
                  </a:lnTo>
                  <a:lnTo>
                    <a:pt x="2650" y="5952"/>
                  </a:lnTo>
                  <a:lnTo>
                    <a:pt x="2650" y="5947"/>
                  </a:lnTo>
                  <a:lnTo>
                    <a:pt x="2648" y="5941"/>
                  </a:lnTo>
                  <a:lnTo>
                    <a:pt x="2645" y="5937"/>
                  </a:lnTo>
                  <a:lnTo>
                    <a:pt x="2640" y="5933"/>
                  </a:lnTo>
                  <a:lnTo>
                    <a:pt x="2635" y="5930"/>
                  </a:lnTo>
                  <a:lnTo>
                    <a:pt x="2626" y="5926"/>
                  </a:lnTo>
                  <a:lnTo>
                    <a:pt x="2616" y="5923"/>
                  </a:lnTo>
                  <a:lnTo>
                    <a:pt x="2579" y="5913"/>
                  </a:lnTo>
                  <a:lnTo>
                    <a:pt x="2566" y="5966"/>
                  </a:lnTo>
                  <a:close/>
                  <a:moveTo>
                    <a:pt x="2733" y="6073"/>
                  </a:moveTo>
                  <a:lnTo>
                    <a:pt x="2816" y="6079"/>
                  </a:lnTo>
                  <a:lnTo>
                    <a:pt x="2816" y="6088"/>
                  </a:lnTo>
                  <a:lnTo>
                    <a:pt x="2817" y="6097"/>
                  </a:lnTo>
                  <a:lnTo>
                    <a:pt x="2819" y="6104"/>
                  </a:lnTo>
                  <a:lnTo>
                    <a:pt x="2823" y="6110"/>
                  </a:lnTo>
                  <a:lnTo>
                    <a:pt x="2825" y="6114"/>
                  </a:lnTo>
                  <a:lnTo>
                    <a:pt x="2829" y="6118"/>
                  </a:lnTo>
                  <a:lnTo>
                    <a:pt x="2832" y="6122"/>
                  </a:lnTo>
                  <a:lnTo>
                    <a:pt x="2837" y="6124"/>
                  </a:lnTo>
                  <a:lnTo>
                    <a:pt x="2847" y="6129"/>
                  </a:lnTo>
                  <a:lnTo>
                    <a:pt x="2858" y="6131"/>
                  </a:lnTo>
                  <a:lnTo>
                    <a:pt x="2867" y="6132"/>
                  </a:lnTo>
                  <a:lnTo>
                    <a:pt x="2875" y="6131"/>
                  </a:lnTo>
                  <a:lnTo>
                    <a:pt x="2882" y="6130"/>
                  </a:lnTo>
                  <a:lnTo>
                    <a:pt x="2888" y="6126"/>
                  </a:lnTo>
                  <a:lnTo>
                    <a:pt x="2893" y="6123"/>
                  </a:lnTo>
                  <a:lnTo>
                    <a:pt x="2896" y="6119"/>
                  </a:lnTo>
                  <a:lnTo>
                    <a:pt x="2899" y="6114"/>
                  </a:lnTo>
                  <a:lnTo>
                    <a:pt x="2900" y="6110"/>
                  </a:lnTo>
                  <a:lnTo>
                    <a:pt x="2900" y="6104"/>
                  </a:lnTo>
                  <a:lnTo>
                    <a:pt x="2899" y="6099"/>
                  </a:lnTo>
                  <a:lnTo>
                    <a:pt x="2897" y="6094"/>
                  </a:lnTo>
                  <a:lnTo>
                    <a:pt x="2894" y="6090"/>
                  </a:lnTo>
                  <a:lnTo>
                    <a:pt x="2888" y="6085"/>
                  </a:lnTo>
                  <a:lnTo>
                    <a:pt x="2879" y="6080"/>
                  </a:lnTo>
                  <a:lnTo>
                    <a:pt x="2867" y="6074"/>
                  </a:lnTo>
                  <a:lnTo>
                    <a:pt x="2851" y="6068"/>
                  </a:lnTo>
                  <a:lnTo>
                    <a:pt x="2826" y="6058"/>
                  </a:lnTo>
                  <a:lnTo>
                    <a:pt x="2805" y="6047"/>
                  </a:lnTo>
                  <a:lnTo>
                    <a:pt x="2796" y="6042"/>
                  </a:lnTo>
                  <a:lnTo>
                    <a:pt x="2788" y="6036"/>
                  </a:lnTo>
                  <a:lnTo>
                    <a:pt x="2781" y="6030"/>
                  </a:lnTo>
                  <a:lnTo>
                    <a:pt x="2775" y="6024"/>
                  </a:lnTo>
                  <a:lnTo>
                    <a:pt x="2771" y="6018"/>
                  </a:lnTo>
                  <a:lnTo>
                    <a:pt x="2766" y="6013"/>
                  </a:lnTo>
                  <a:lnTo>
                    <a:pt x="2762" y="6007"/>
                  </a:lnTo>
                  <a:lnTo>
                    <a:pt x="2760" y="6000"/>
                  </a:lnTo>
                  <a:lnTo>
                    <a:pt x="2759" y="5992"/>
                  </a:lnTo>
                  <a:lnTo>
                    <a:pt x="2758" y="5985"/>
                  </a:lnTo>
                  <a:lnTo>
                    <a:pt x="2758" y="5978"/>
                  </a:lnTo>
                  <a:lnTo>
                    <a:pt x="2759" y="5971"/>
                  </a:lnTo>
                  <a:lnTo>
                    <a:pt x="2760" y="5960"/>
                  </a:lnTo>
                  <a:lnTo>
                    <a:pt x="2765" y="5951"/>
                  </a:lnTo>
                  <a:lnTo>
                    <a:pt x="2770" y="5943"/>
                  </a:lnTo>
                  <a:lnTo>
                    <a:pt x="2777" y="5934"/>
                  </a:lnTo>
                  <a:lnTo>
                    <a:pt x="2785" y="5926"/>
                  </a:lnTo>
                  <a:lnTo>
                    <a:pt x="2794" y="5920"/>
                  </a:lnTo>
                  <a:lnTo>
                    <a:pt x="2805" y="5914"/>
                  </a:lnTo>
                  <a:lnTo>
                    <a:pt x="2818" y="5911"/>
                  </a:lnTo>
                  <a:lnTo>
                    <a:pt x="2832" y="5908"/>
                  </a:lnTo>
                  <a:lnTo>
                    <a:pt x="2848" y="5907"/>
                  </a:lnTo>
                  <a:lnTo>
                    <a:pt x="2867" y="5908"/>
                  </a:lnTo>
                  <a:lnTo>
                    <a:pt x="2887" y="5909"/>
                  </a:lnTo>
                  <a:lnTo>
                    <a:pt x="2900" y="5912"/>
                  </a:lnTo>
                  <a:lnTo>
                    <a:pt x="2912" y="5914"/>
                  </a:lnTo>
                  <a:lnTo>
                    <a:pt x="2924" y="5918"/>
                  </a:lnTo>
                  <a:lnTo>
                    <a:pt x="2933" y="5921"/>
                  </a:lnTo>
                  <a:lnTo>
                    <a:pt x="2942" y="5925"/>
                  </a:lnTo>
                  <a:lnTo>
                    <a:pt x="2952" y="5930"/>
                  </a:lnTo>
                  <a:lnTo>
                    <a:pt x="2959" y="5934"/>
                  </a:lnTo>
                  <a:lnTo>
                    <a:pt x="2966" y="5940"/>
                  </a:lnTo>
                  <a:lnTo>
                    <a:pt x="2972" y="5946"/>
                  </a:lnTo>
                  <a:lnTo>
                    <a:pt x="2977" y="5953"/>
                  </a:lnTo>
                  <a:lnTo>
                    <a:pt x="2982" y="5960"/>
                  </a:lnTo>
                  <a:lnTo>
                    <a:pt x="2985" y="5968"/>
                  </a:lnTo>
                  <a:lnTo>
                    <a:pt x="2987" y="5976"/>
                  </a:lnTo>
                  <a:lnTo>
                    <a:pt x="2990" y="5985"/>
                  </a:lnTo>
                  <a:lnTo>
                    <a:pt x="2990" y="5995"/>
                  </a:lnTo>
                  <a:lnTo>
                    <a:pt x="2991" y="6004"/>
                  </a:lnTo>
                  <a:lnTo>
                    <a:pt x="2909" y="5998"/>
                  </a:lnTo>
                  <a:lnTo>
                    <a:pt x="2908" y="5989"/>
                  </a:lnTo>
                  <a:lnTo>
                    <a:pt x="2906" y="5982"/>
                  </a:lnTo>
                  <a:lnTo>
                    <a:pt x="2903" y="5976"/>
                  </a:lnTo>
                  <a:lnTo>
                    <a:pt x="2899" y="5970"/>
                  </a:lnTo>
                  <a:lnTo>
                    <a:pt x="2894" y="5965"/>
                  </a:lnTo>
                  <a:lnTo>
                    <a:pt x="2888" y="5963"/>
                  </a:lnTo>
                  <a:lnTo>
                    <a:pt x="2881" y="5959"/>
                  </a:lnTo>
                  <a:lnTo>
                    <a:pt x="2871" y="5958"/>
                  </a:lnTo>
                  <a:lnTo>
                    <a:pt x="2864" y="5957"/>
                  </a:lnTo>
                  <a:lnTo>
                    <a:pt x="2858" y="5958"/>
                  </a:lnTo>
                  <a:lnTo>
                    <a:pt x="2854" y="5959"/>
                  </a:lnTo>
                  <a:lnTo>
                    <a:pt x="2849" y="5960"/>
                  </a:lnTo>
                  <a:lnTo>
                    <a:pt x="2844" y="5964"/>
                  </a:lnTo>
                  <a:lnTo>
                    <a:pt x="2842" y="5966"/>
                  </a:lnTo>
                  <a:lnTo>
                    <a:pt x="2839" y="5970"/>
                  </a:lnTo>
                  <a:lnTo>
                    <a:pt x="2839" y="5975"/>
                  </a:lnTo>
                  <a:lnTo>
                    <a:pt x="2838" y="5977"/>
                  </a:lnTo>
                  <a:lnTo>
                    <a:pt x="2839" y="5981"/>
                  </a:lnTo>
                  <a:lnTo>
                    <a:pt x="2841" y="5984"/>
                  </a:lnTo>
                  <a:lnTo>
                    <a:pt x="2843" y="5986"/>
                  </a:lnTo>
                  <a:lnTo>
                    <a:pt x="2848" y="5990"/>
                  </a:lnTo>
                  <a:lnTo>
                    <a:pt x="2852" y="5992"/>
                  </a:lnTo>
                  <a:lnTo>
                    <a:pt x="2861" y="5996"/>
                  </a:lnTo>
                  <a:lnTo>
                    <a:pt x="2871" y="6001"/>
                  </a:lnTo>
                  <a:lnTo>
                    <a:pt x="2896" y="6010"/>
                  </a:lnTo>
                  <a:lnTo>
                    <a:pt x="2918" y="6018"/>
                  </a:lnTo>
                  <a:lnTo>
                    <a:pt x="2935" y="6027"/>
                  </a:lnTo>
                  <a:lnTo>
                    <a:pt x="2948" y="6035"/>
                  </a:lnTo>
                  <a:lnTo>
                    <a:pt x="2959" y="6042"/>
                  </a:lnTo>
                  <a:lnTo>
                    <a:pt x="2967" y="6050"/>
                  </a:lnTo>
                  <a:lnTo>
                    <a:pt x="2974" y="6060"/>
                  </a:lnTo>
                  <a:lnTo>
                    <a:pt x="2979" y="6069"/>
                  </a:lnTo>
                  <a:lnTo>
                    <a:pt x="2983" y="6079"/>
                  </a:lnTo>
                  <a:lnTo>
                    <a:pt x="2985" y="6088"/>
                  </a:lnTo>
                  <a:lnTo>
                    <a:pt x="2986" y="6099"/>
                  </a:lnTo>
                  <a:lnTo>
                    <a:pt x="2985" y="6110"/>
                  </a:lnTo>
                  <a:lnTo>
                    <a:pt x="2983" y="6122"/>
                  </a:lnTo>
                  <a:lnTo>
                    <a:pt x="2978" y="6133"/>
                  </a:lnTo>
                  <a:lnTo>
                    <a:pt x="2972" y="6144"/>
                  </a:lnTo>
                  <a:lnTo>
                    <a:pt x="2964" y="6155"/>
                  </a:lnTo>
                  <a:lnTo>
                    <a:pt x="2954" y="6163"/>
                  </a:lnTo>
                  <a:lnTo>
                    <a:pt x="2944" y="6170"/>
                  </a:lnTo>
                  <a:lnTo>
                    <a:pt x="2932" y="6176"/>
                  </a:lnTo>
                  <a:lnTo>
                    <a:pt x="2918" y="6181"/>
                  </a:lnTo>
                  <a:lnTo>
                    <a:pt x="2903" y="6184"/>
                  </a:lnTo>
                  <a:lnTo>
                    <a:pt x="2887" y="6185"/>
                  </a:lnTo>
                  <a:lnTo>
                    <a:pt x="2869" y="6184"/>
                  </a:lnTo>
                  <a:lnTo>
                    <a:pt x="2850" y="6182"/>
                  </a:lnTo>
                  <a:lnTo>
                    <a:pt x="2832" y="6180"/>
                  </a:lnTo>
                  <a:lnTo>
                    <a:pt x="2817" y="6176"/>
                  </a:lnTo>
                  <a:lnTo>
                    <a:pt x="2803" y="6172"/>
                  </a:lnTo>
                  <a:lnTo>
                    <a:pt x="2791" y="6168"/>
                  </a:lnTo>
                  <a:lnTo>
                    <a:pt x="2779" y="6163"/>
                  </a:lnTo>
                  <a:lnTo>
                    <a:pt x="2770" y="6157"/>
                  </a:lnTo>
                  <a:lnTo>
                    <a:pt x="2761" y="6150"/>
                  </a:lnTo>
                  <a:lnTo>
                    <a:pt x="2755" y="6143"/>
                  </a:lnTo>
                  <a:lnTo>
                    <a:pt x="2749" y="6136"/>
                  </a:lnTo>
                  <a:lnTo>
                    <a:pt x="2745" y="6127"/>
                  </a:lnTo>
                  <a:lnTo>
                    <a:pt x="2741" y="6119"/>
                  </a:lnTo>
                  <a:lnTo>
                    <a:pt x="2738" y="6111"/>
                  </a:lnTo>
                  <a:lnTo>
                    <a:pt x="2735" y="6101"/>
                  </a:lnTo>
                  <a:lnTo>
                    <a:pt x="2734" y="6092"/>
                  </a:lnTo>
                  <a:lnTo>
                    <a:pt x="2733" y="6082"/>
                  </a:lnTo>
                  <a:lnTo>
                    <a:pt x="2733" y="6073"/>
                  </a:lnTo>
                  <a:close/>
                  <a:moveTo>
                    <a:pt x="3038" y="5930"/>
                  </a:moveTo>
                  <a:lnTo>
                    <a:pt x="3125" y="5937"/>
                  </a:lnTo>
                  <a:lnTo>
                    <a:pt x="3102" y="6202"/>
                  </a:lnTo>
                  <a:lnTo>
                    <a:pt x="3016" y="6194"/>
                  </a:lnTo>
                  <a:lnTo>
                    <a:pt x="3038" y="5930"/>
                  </a:lnTo>
                  <a:close/>
                  <a:moveTo>
                    <a:pt x="3133" y="5944"/>
                  </a:moveTo>
                  <a:lnTo>
                    <a:pt x="3396" y="5934"/>
                  </a:lnTo>
                  <a:lnTo>
                    <a:pt x="3399" y="6001"/>
                  </a:lnTo>
                  <a:lnTo>
                    <a:pt x="3310" y="6003"/>
                  </a:lnTo>
                  <a:lnTo>
                    <a:pt x="3317" y="6203"/>
                  </a:lnTo>
                  <a:lnTo>
                    <a:pt x="3230" y="6207"/>
                  </a:lnTo>
                  <a:lnTo>
                    <a:pt x="3223" y="6007"/>
                  </a:lnTo>
                  <a:lnTo>
                    <a:pt x="3136" y="6009"/>
                  </a:lnTo>
                  <a:lnTo>
                    <a:pt x="3133" y="5944"/>
                  </a:lnTo>
                  <a:close/>
                  <a:moveTo>
                    <a:pt x="3381" y="5943"/>
                  </a:moveTo>
                  <a:lnTo>
                    <a:pt x="3476" y="5930"/>
                  </a:lnTo>
                  <a:lnTo>
                    <a:pt x="3544" y="6010"/>
                  </a:lnTo>
                  <a:lnTo>
                    <a:pt x="3588" y="5914"/>
                  </a:lnTo>
                  <a:lnTo>
                    <a:pt x="3683" y="5900"/>
                  </a:lnTo>
                  <a:lnTo>
                    <a:pt x="3596" y="6068"/>
                  </a:lnTo>
                  <a:lnTo>
                    <a:pt x="3612" y="6180"/>
                  </a:lnTo>
                  <a:lnTo>
                    <a:pt x="3525" y="6191"/>
                  </a:lnTo>
                  <a:lnTo>
                    <a:pt x="3510" y="6081"/>
                  </a:lnTo>
                  <a:lnTo>
                    <a:pt x="3381" y="5943"/>
                  </a:lnTo>
                  <a:close/>
                  <a:moveTo>
                    <a:pt x="3821" y="6018"/>
                  </a:moveTo>
                  <a:lnTo>
                    <a:pt x="3817" y="6003"/>
                  </a:lnTo>
                  <a:lnTo>
                    <a:pt x="3814" y="5988"/>
                  </a:lnTo>
                  <a:lnTo>
                    <a:pt x="3814" y="5973"/>
                  </a:lnTo>
                  <a:lnTo>
                    <a:pt x="3814" y="5959"/>
                  </a:lnTo>
                  <a:lnTo>
                    <a:pt x="3815" y="5946"/>
                  </a:lnTo>
                  <a:lnTo>
                    <a:pt x="3819" y="5933"/>
                  </a:lnTo>
                  <a:lnTo>
                    <a:pt x="3824" y="5921"/>
                  </a:lnTo>
                  <a:lnTo>
                    <a:pt x="3830" y="5909"/>
                  </a:lnTo>
                  <a:lnTo>
                    <a:pt x="3837" y="5899"/>
                  </a:lnTo>
                  <a:lnTo>
                    <a:pt x="3845" y="5889"/>
                  </a:lnTo>
                  <a:lnTo>
                    <a:pt x="3856" y="5880"/>
                  </a:lnTo>
                  <a:lnTo>
                    <a:pt x="3866" y="5872"/>
                  </a:lnTo>
                  <a:lnTo>
                    <a:pt x="3878" y="5863"/>
                  </a:lnTo>
                  <a:lnTo>
                    <a:pt x="3891" y="5856"/>
                  </a:lnTo>
                  <a:lnTo>
                    <a:pt x="3907" y="5850"/>
                  </a:lnTo>
                  <a:lnTo>
                    <a:pt x="3922" y="5846"/>
                  </a:lnTo>
                  <a:lnTo>
                    <a:pt x="3939" y="5842"/>
                  </a:lnTo>
                  <a:lnTo>
                    <a:pt x="3954" y="5838"/>
                  </a:lnTo>
                  <a:lnTo>
                    <a:pt x="3969" y="5837"/>
                  </a:lnTo>
                  <a:lnTo>
                    <a:pt x="3985" y="5837"/>
                  </a:lnTo>
                  <a:lnTo>
                    <a:pt x="3998" y="5838"/>
                  </a:lnTo>
                  <a:lnTo>
                    <a:pt x="4011" y="5841"/>
                  </a:lnTo>
                  <a:lnTo>
                    <a:pt x="4024" y="5846"/>
                  </a:lnTo>
                  <a:lnTo>
                    <a:pt x="4036" y="5850"/>
                  </a:lnTo>
                  <a:lnTo>
                    <a:pt x="4046" y="5856"/>
                  </a:lnTo>
                  <a:lnTo>
                    <a:pt x="4057" y="5864"/>
                  </a:lnTo>
                  <a:lnTo>
                    <a:pt x="4067" y="5874"/>
                  </a:lnTo>
                  <a:lnTo>
                    <a:pt x="4075" y="5883"/>
                  </a:lnTo>
                  <a:lnTo>
                    <a:pt x="4082" y="5895"/>
                  </a:lnTo>
                  <a:lnTo>
                    <a:pt x="4089" y="5907"/>
                  </a:lnTo>
                  <a:lnTo>
                    <a:pt x="4095" y="5921"/>
                  </a:lnTo>
                  <a:lnTo>
                    <a:pt x="4100" y="5936"/>
                  </a:lnTo>
                  <a:lnTo>
                    <a:pt x="4104" y="5958"/>
                  </a:lnTo>
                  <a:lnTo>
                    <a:pt x="4108" y="5978"/>
                  </a:lnTo>
                  <a:lnTo>
                    <a:pt x="4108" y="5988"/>
                  </a:lnTo>
                  <a:lnTo>
                    <a:pt x="4108" y="5996"/>
                  </a:lnTo>
                  <a:lnTo>
                    <a:pt x="4107" y="6005"/>
                  </a:lnTo>
                  <a:lnTo>
                    <a:pt x="4104" y="6014"/>
                  </a:lnTo>
                  <a:lnTo>
                    <a:pt x="4102" y="6022"/>
                  </a:lnTo>
                  <a:lnTo>
                    <a:pt x="4100" y="6030"/>
                  </a:lnTo>
                  <a:lnTo>
                    <a:pt x="4096" y="6037"/>
                  </a:lnTo>
                  <a:lnTo>
                    <a:pt x="4093" y="6045"/>
                  </a:lnTo>
                  <a:lnTo>
                    <a:pt x="4088" y="6052"/>
                  </a:lnTo>
                  <a:lnTo>
                    <a:pt x="4083" y="6059"/>
                  </a:lnTo>
                  <a:lnTo>
                    <a:pt x="4077" y="6066"/>
                  </a:lnTo>
                  <a:lnTo>
                    <a:pt x="4071" y="6072"/>
                  </a:lnTo>
                  <a:lnTo>
                    <a:pt x="4065" y="6078"/>
                  </a:lnTo>
                  <a:lnTo>
                    <a:pt x="4058" y="6084"/>
                  </a:lnTo>
                  <a:lnTo>
                    <a:pt x="4050" y="6088"/>
                  </a:lnTo>
                  <a:lnTo>
                    <a:pt x="4042" y="6093"/>
                  </a:lnTo>
                  <a:lnTo>
                    <a:pt x="4023" y="6103"/>
                  </a:lnTo>
                  <a:lnTo>
                    <a:pt x="4001" y="6110"/>
                  </a:lnTo>
                  <a:lnTo>
                    <a:pt x="3979" y="6114"/>
                  </a:lnTo>
                  <a:lnTo>
                    <a:pt x="3959" y="6118"/>
                  </a:lnTo>
                  <a:lnTo>
                    <a:pt x="3940" y="6118"/>
                  </a:lnTo>
                  <a:lnTo>
                    <a:pt x="3922" y="6117"/>
                  </a:lnTo>
                  <a:lnTo>
                    <a:pt x="3914" y="6116"/>
                  </a:lnTo>
                  <a:lnTo>
                    <a:pt x="3905" y="6113"/>
                  </a:lnTo>
                  <a:lnTo>
                    <a:pt x="3897" y="6111"/>
                  </a:lnTo>
                  <a:lnTo>
                    <a:pt x="3890" y="6107"/>
                  </a:lnTo>
                  <a:lnTo>
                    <a:pt x="3882" y="6103"/>
                  </a:lnTo>
                  <a:lnTo>
                    <a:pt x="3875" y="6098"/>
                  </a:lnTo>
                  <a:lnTo>
                    <a:pt x="3868" y="6093"/>
                  </a:lnTo>
                  <a:lnTo>
                    <a:pt x="3860" y="6087"/>
                  </a:lnTo>
                  <a:lnTo>
                    <a:pt x="3855" y="6081"/>
                  </a:lnTo>
                  <a:lnTo>
                    <a:pt x="3849" y="6074"/>
                  </a:lnTo>
                  <a:lnTo>
                    <a:pt x="3843" y="6066"/>
                  </a:lnTo>
                  <a:lnTo>
                    <a:pt x="3837" y="6058"/>
                  </a:lnTo>
                  <a:lnTo>
                    <a:pt x="3832" y="6049"/>
                  </a:lnTo>
                  <a:lnTo>
                    <a:pt x="3828" y="6039"/>
                  </a:lnTo>
                  <a:lnTo>
                    <a:pt x="3824" y="6029"/>
                  </a:lnTo>
                  <a:lnTo>
                    <a:pt x="3821" y="6018"/>
                  </a:lnTo>
                  <a:close/>
                  <a:moveTo>
                    <a:pt x="3904" y="5995"/>
                  </a:moveTo>
                  <a:lnTo>
                    <a:pt x="3910" y="6013"/>
                  </a:lnTo>
                  <a:lnTo>
                    <a:pt x="3917" y="6027"/>
                  </a:lnTo>
                  <a:lnTo>
                    <a:pt x="3922" y="6033"/>
                  </a:lnTo>
                  <a:lnTo>
                    <a:pt x="3926" y="6037"/>
                  </a:lnTo>
                  <a:lnTo>
                    <a:pt x="3930" y="6042"/>
                  </a:lnTo>
                  <a:lnTo>
                    <a:pt x="3935" y="6046"/>
                  </a:lnTo>
                  <a:lnTo>
                    <a:pt x="3941" y="6048"/>
                  </a:lnTo>
                  <a:lnTo>
                    <a:pt x="3946" y="6050"/>
                  </a:lnTo>
                  <a:lnTo>
                    <a:pt x="3952" y="6053"/>
                  </a:lnTo>
                  <a:lnTo>
                    <a:pt x="3958" y="6053"/>
                  </a:lnTo>
                  <a:lnTo>
                    <a:pt x="3962" y="6054"/>
                  </a:lnTo>
                  <a:lnTo>
                    <a:pt x="3969" y="6053"/>
                  </a:lnTo>
                  <a:lnTo>
                    <a:pt x="3975" y="6053"/>
                  </a:lnTo>
                  <a:lnTo>
                    <a:pt x="3981" y="6050"/>
                  </a:lnTo>
                  <a:lnTo>
                    <a:pt x="3988" y="6049"/>
                  </a:lnTo>
                  <a:lnTo>
                    <a:pt x="3994" y="6046"/>
                  </a:lnTo>
                  <a:lnTo>
                    <a:pt x="3999" y="6043"/>
                  </a:lnTo>
                  <a:lnTo>
                    <a:pt x="4004" y="6040"/>
                  </a:lnTo>
                  <a:lnTo>
                    <a:pt x="4009" y="6036"/>
                  </a:lnTo>
                  <a:lnTo>
                    <a:pt x="4012" y="6032"/>
                  </a:lnTo>
                  <a:lnTo>
                    <a:pt x="4016" y="6027"/>
                  </a:lnTo>
                  <a:lnTo>
                    <a:pt x="4018" y="6022"/>
                  </a:lnTo>
                  <a:lnTo>
                    <a:pt x="4020" y="6017"/>
                  </a:lnTo>
                  <a:lnTo>
                    <a:pt x="4022" y="6010"/>
                  </a:lnTo>
                  <a:lnTo>
                    <a:pt x="4023" y="6003"/>
                  </a:lnTo>
                  <a:lnTo>
                    <a:pt x="4023" y="5996"/>
                  </a:lnTo>
                  <a:lnTo>
                    <a:pt x="4020" y="5978"/>
                  </a:lnTo>
                  <a:lnTo>
                    <a:pt x="4016" y="5958"/>
                  </a:lnTo>
                  <a:lnTo>
                    <a:pt x="4011" y="5943"/>
                  </a:lnTo>
                  <a:lnTo>
                    <a:pt x="4004" y="5928"/>
                  </a:lnTo>
                  <a:lnTo>
                    <a:pt x="3999" y="5923"/>
                  </a:lnTo>
                  <a:lnTo>
                    <a:pt x="3996" y="5918"/>
                  </a:lnTo>
                  <a:lnTo>
                    <a:pt x="3991" y="5914"/>
                  </a:lnTo>
                  <a:lnTo>
                    <a:pt x="3986" y="5911"/>
                  </a:lnTo>
                  <a:lnTo>
                    <a:pt x="3980" y="5907"/>
                  </a:lnTo>
                  <a:lnTo>
                    <a:pt x="3975" y="5906"/>
                  </a:lnTo>
                  <a:lnTo>
                    <a:pt x="3969" y="5904"/>
                  </a:lnTo>
                  <a:lnTo>
                    <a:pt x="3964" y="5902"/>
                  </a:lnTo>
                  <a:lnTo>
                    <a:pt x="3952" y="5904"/>
                  </a:lnTo>
                  <a:lnTo>
                    <a:pt x="3939" y="5906"/>
                  </a:lnTo>
                  <a:lnTo>
                    <a:pt x="3933" y="5907"/>
                  </a:lnTo>
                  <a:lnTo>
                    <a:pt x="3928" y="5909"/>
                  </a:lnTo>
                  <a:lnTo>
                    <a:pt x="3922" y="5913"/>
                  </a:lnTo>
                  <a:lnTo>
                    <a:pt x="3917" y="5917"/>
                  </a:lnTo>
                  <a:lnTo>
                    <a:pt x="3914" y="5920"/>
                  </a:lnTo>
                  <a:lnTo>
                    <a:pt x="3910" y="5925"/>
                  </a:lnTo>
                  <a:lnTo>
                    <a:pt x="3907" y="5928"/>
                  </a:lnTo>
                  <a:lnTo>
                    <a:pt x="3903" y="5934"/>
                  </a:lnTo>
                  <a:lnTo>
                    <a:pt x="3901" y="5939"/>
                  </a:lnTo>
                  <a:lnTo>
                    <a:pt x="3900" y="5946"/>
                  </a:lnTo>
                  <a:lnTo>
                    <a:pt x="3898" y="5952"/>
                  </a:lnTo>
                  <a:lnTo>
                    <a:pt x="3898" y="5959"/>
                  </a:lnTo>
                  <a:lnTo>
                    <a:pt x="3900" y="5976"/>
                  </a:lnTo>
                  <a:lnTo>
                    <a:pt x="3904" y="5995"/>
                  </a:lnTo>
                  <a:close/>
                  <a:moveTo>
                    <a:pt x="4080" y="5808"/>
                  </a:moveTo>
                  <a:lnTo>
                    <a:pt x="4279" y="5727"/>
                  </a:lnTo>
                  <a:lnTo>
                    <a:pt x="4300" y="5780"/>
                  </a:lnTo>
                  <a:lnTo>
                    <a:pt x="4181" y="5828"/>
                  </a:lnTo>
                  <a:lnTo>
                    <a:pt x="4199" y="5872"/>
                  </a:lnTo>
                  <a:lnTo>
                    <a:pt x="4300" y="5830"/>
                  </a:lnTo>
                  <a:lnTo>
                    <a:pt x="4320" y="5880"/>
                  </a:lnTo>
                  <a:lnTo>
                    <a:pt x="4219" y="5921"/>
                  </a:lnTo>
                  <a:lnTo>
                    <a:pt x="4260" y="6022"/>
                  </a:lnTo>
                  <a:lnTo>
                    <a:pt x="4179" y="6054"/>
                  </a:lnTo>
                  <a:lnTo>
                    <a:pt x="4080" y="5808"/>
                  </a:lnTo>
                  <a:close/>
                  <a:moveTo>
                    <a:pt x="4396" y="5679"/>
                  </a:moveTo>
                  <a:lnTo>
                    <a:pt x="4630" y="5559"/>
                  </a:lnTo>
                  <a:lnTo>
                    <a:pt x="4660" y="5618"/>
                  </a:lnTo>
                  <a:lnTo>
                    <a:pt x="4582" y="5658"/>
                  </a:lnTo>
                  <a:lnTo>
                    <a:pt x="4673" y="5836"/>
                  </a:lnTo>
                  <a:lnTo>
                    <a:pt x="4595" y="5876"/>
                  </a:lnTo>
                  <a:lnTo>
                    <a:pt x="4505" y="5697"/>
                  </a:lnTo>
                  <a:lnTo>
                    <a:pt x="4425" y="5738"/>
                  </a:lnTo>
                  <a:lnTo>
                    <a:pt x="4396" y="5679"/>
                  </a:lnTo>
                  <a:close/>
                  <a:moveTo>
                    <a:pt x="4633" y="5552"/>
                  </a:moveTo>
                  <a:lnTo>
                    <a:pt x="4827" y="5425"/>
                  </a:lnTo>
                  <a:lnTo>
                    <a:pt x="4858" y="5472"/>
                  </a:lnTo>
                  <a:lnTo>
                    <a:pt x="4736" y="5552"/>
                  </a:lnTo>
                  <a:lnTo>
                    <a:pt x="4760" y="5587"/>
                  </a:lnTo>
                  <a:lnTo>
                    <a:pt x="4872" y="5514"/>
                  </a:lnTo>
                  <a:lnTo>
                    <a:pt x="4902" y="5559"/>
                  </a:lnTo>
                  <a:lnTo>
                    <a:pt x="4789" y="5632"/>
                  </a:lnTo>
                  <a:lnTo>
                    <a:pt x="4818" y="5676"/>
                  </a:lnTo>
                  <a:lnTo>
                    <a:pt x="4943" y="5596"/>
                  </a:lnTo>
                  <a:lnTo>
                    <a:pt x="4975" y="5645"/>
                  </a:lnTo>
                  <a:lnTo>
                    <a:pt x="4777" y="5774"/>
                  </a:lnTo>
                  <a:lnTo>
                    <a:pt x="4633" y="5552"/>
                  </a:lnTo>
                  <a:close/>
                  <a:moveTo>
                    <a:pt x="5089" y="5414"/>
                  </a:moveTo>
                  <a:lnTo>
                    <a:pt x="5162" y="5384"/>
                  </a:lnTo>
                  <a:lnTo>
                    <a:pt x="5167" y="5397"/>
                  </a:lnTo>
                  <a:lnTo>
                    <a:pt x="5172" y="5411"/>
                  </a:lnTo>
                  <a:lnTo>
                    <a:pt x="5174" y="5424"/>
                  </a:lnTo>
                  <a:lnTo>
                    <a:pt x="5175" y="5438"/>
                  </a:lnTo>
                  <a:lnTo>
                    <a:pt x="5174" y="5450"/>
                  </a:lnTo>
                  <a:lnTo>
                    <a:pt x="5172" y="5463"/>
                  </a:lnTo>
                  <a:lnTo>
                    <a:pt x="5168" y="5475"/>
                  </a:lnTo>
                  <a:lnTo>
                    <a:pt x="5162" y="5487"/>
                  </a:lnTo>
                  <a:lnTo>
                    <a:pt x="5155" y="5498"/>
                  </a:lnTo>
                  <a:lnTo>
                    <a:pt x="5146" y="5510"/>
                  </a:lnTo>
                  <a:lnTo>
                    <a:pt x="5134" y="5522"/>
                  </a:lnTo>
                  <a:lnTo>
                    <a:pt x="5121" y="5534"/>
                  </a:lnTo>
                  <a:lnTo>
                    <a:pt x="5103" y="5547"/>
                  </a:lnTo>
                  <a:lnTo>
                    <a:pt x="5086" y="5558"/>
                  </a:lnTo>
                  <a:lnTo>
                    <a:pt x="5070" y="5566"/>
                  </a:lnTo>
                  <a:lnTo>
                    <a:pt x="5054" y="5572"/>
                  </a:lnTo>
                  <a:lnTo>
                    <a:pt x="5047" y="5573"/>
                  </a:lnTo>
                  <a:lnTo>
                    <a:pt x="5039" y="5574"/>
                  </a:lnTo>
                  <a:lnTo>
                    <a:pt x="5031" y="5575"/>
                  </a:lnTo>
                  <a:lnTo>
                    <a:pt x="5022" y="5575"/>
                  </a:lnTo>
                  <a:lnTo>
                    <a:pt x="5006" y="5573"/>
                  </a:lnTo>
                  <a:lnTo>
                    <a:pt x="4988" y="5568"/>
                  </a:lnTo>
                  <a:lnTo>
                    <a:pt x="4979" y="5565"/>
                  </a:lnTo>
                  <a:lnTo>
                    <a:pt x="4970" y="5561"/>
                  </a:lnTo>
                  <a:lnTo>
                    <a:pt x="4961" y="5557"/>
                  </a:lnTo>
                  <a:lnTo>
                    <a:pt x="4953" y="5551"/>
                  </a:lnTo>
                  <a:lnTo>
                    <a:pt x="4944" y="5543"/>
                  </a:lnTo>
                  <a:lnTo>
                    <a:pt x="4936" y="5536"/>
                  </a:lnTo>
                  <a:lnTo>
                    <a:pt x="4928" y="5528"/>
                  </a:lnTo>
                  <a:lnTo>
                    <a:pt x="4921" y="5519"/>
                  </a:lnTo>
                  <a:lnTo>
                    <a:pt x="4911" y="5506"/>
                  </a:lnTo>
                  <a:lnTo>
                    <a:pt x="4903" y="5493"/>
                  </a:lnTo>
                  <a:lnTo>
                    <a:pt x="4896" y="5481"/>
                  </a:lnTo>
                  <a:lnTo>
                    <a:pt x="4891" y="5468"/>
                  </a:lnTo>
                  <a:lnTo>
                    <a:pt x="4887" y="5455"/>
                  </a:lnTo>
                  <a:lnTo>
                    <a:pt x="4885" y="5442"/>
                  </a:lnTo>
                  <a:lnTo>
                    <a:pt x="4884" y="5429"/>
                  </a:lnTo>
                  <a:lnTo>
                    <a:pt x="4885" y="5417"/>
                  </a:lnTo>
                  <a:lnTo>
                    <a:pt x="4887" y="5404"/>
                  </a:lnTo>
                  <a:lnTo>
                    <a:pt x="4891" y="5392"/>
                  </a:lnTo>
                  <a:lnTo>
                    <a:pt x="4897" y="5379"/>
                  </a:lnTo>
                  <a:lnTo>
                    <a:pt x="4903" y="5367"/>
                  </a:lnTo>
                  <a:lnTo>
                    <a:pt x="4911" y="5356"/>
                  </a:lnTo>
                  <a:lnTo>
                    <a:pt x="4921" y="5344"/>
                  </a:lnTo>
                  <a:lnTo>
                    <a:pt x="4932" y="5334"/>
                  </a:lnTo>
                  <a:lnTo>
                    <a:pt x="4944" y="5323"/>
                  </a:lnTo>
                  <a:lnTo>
                    <a:pt x="4955" y="5315"/>
                  </a:lnTo>
                  <a:lnTo>
                    <a:pt x="4964" y="5308"/>
                  </a:lnTo>
                  <a:lnTo>
                    <a:pt x="4975" y="5302"/>
                  </a:lnTo>
                  <a:lnTo>
                    <a:pt x="4985" y="5297"/>
                  </a:lnTo>
                  <a:lnTo>
                    <a:pt x="4994" y="5292"/>
                  </a:lnTo>
                  <a:lnTo>
                    <a:pt x="5004" y="5290"/>
                  </a:lnTo>
                  <a:lnTo>
                    <a:pt x="5013" y="5288"/>
                  </a:lnTo>
                  <a:lnTo>
                    <a:pt x="5022" y="5286"/>
                  </a:lnTo>
                  <a:lnTo>
                    <a:pt x="5031" y="5285"/>
                  </a:lnTo>
                  <a:lnTo>
                    <a:pt x="5040" y="5286"/>
                  </a:lnTo>
                  <a:lnTo>
                    <a:pt x="5050" y="5288"/>
                  </a:lnTo>
                  <a:lnTo>
                    <a:pt x="5059" y="5290"/>
                  </a:lnTo>
                  <a:lnTo>
                    <a:pt x="5068" y="5292"/>
                  </a:lnTo>
                  <a:lnTo>
                    <a:pt x="5077" y="5296"/>
                  </a:lnTo>
                  <a:lnTo>
                    <a:pt x="5086" y="5301"/>
                  </a:lnTo>
                  <a:lnTo>
                    <a:pt x="5096" y="5307"/>
                  </a:lnTo>
                  <a:lnTo>
                    <a:pt x="5047" y="5367"/>
                  </a:lnTo>
                  <a:lnTo>
                    <a:pt x="5037" y="5361"/>
                  </a:lnTo>
                  <a:lnTo>
                    <a:pt x="5030" y="5359"/>
                  </a:lnTo>
                  <a:lnTo>
                    <a:pt x="5024" y="5358"/>
                  </a:lnTo>
                  <a:lnTo>
                    <a:pt x="5018" y="5358"/>
                  </a:lnTo>
                  <a:lnTo>
                    <a:pt x="5012" y="5358"/>
                  </a:lnTo>
                  <a:lnTo>
                    <a:pt x="5006" y="5359"/>
                  </a:lnTo>
                  <a:lnTo>
                    <a:pt x="5001" y="5360"/>
                  </a:lnTo>
                  <a:lnTo>
                    <a:pt x="4995" y="5362"/>
                  </a:lnTo>
                  <a:lnTo>
                    <a:pt x="4989" y="5366"/>
                  </a:lnTo>
                  <a:lnTo>
                    <a:pt x="4985" y="5369"/>
                  </a:lnTo>
                  <a:lnTo>
                    <a:pt x="4980" y="5374"/>
                  </a:lnTo>
                  <a:lnTo>
                    <a:pt x="4975" y="5379"/>
                  </a:lnTo>
                  <a:lnTo>
                    <a:pt x="4972" y="5385"/>
                  </a:lnTo>
                  <a:lnTo>
                    <a:pt x="4968" y="5390"/>
                  </a:lnTo>
                  <a:lnTo>
                    <a:pt x="4966" y="5395"/>
                  </a:lnTo>
                  <a:lnTo>
                    <a:pt x="4964" y="5403"/>
                  </a:lnTo>
                  <a:lnTo>
                    <a:pt x="4963" y="5408"/>
                  </a:lnTo>
                  <a:lnTo>
                    <a:pt x="4963" y="5416"/>
                  </a:lnTo>
                  <a:lnTo>
                    <a:pt x="4966" y="5426"/>
                  </a:lnTo>
                  <a:lnTo>
                    <a:pt x="4970" y="5438"/>
                  </a:lnTo>
                  <a:lnTo>
                    <a:pt x="4977" y="5450"/>
                  </a:lnTo>
                  <a:lnTo>
                    <a:pt x="4988" y="5463"/>
                  </a:lnTo>
                  <a:lnTo>
                    <a:pt x="5001" y="5478"/>
                  </a:lnTo>
                  <a:lnTo>
                    <a:pt x="5014" y="5490"/>
                  </a:lnTo>
                  <a:lnTo>
                    <a:pt x="5020" y="5495"/>
                  </a:lnTo>
                  <a:lnTo>
                    <a:pt x="5026" y="5497"/>
                  </a:lnTo>
                  <a:lnTo>
                    <a:pt x="5031" y="5501"/>
                  </a:lnTo>
                  <a:lnTo>
                    <a:pt x="5037" y="5502"/>
                  </a:lnTo>
                  <a:lnTo>
                    <a:pt x="5043" y="5502"/>
                  </a:lnTo>
                  <a:lnTo>
                    <a:pt x="5047" y="5502"/>
                  </a:lnTo>
                  <a:lnTo>
                    <a:pt x="5052" y="5502"/>
                  </a:lnTo>
                  <a:lnTo>
                    <a:pt x="5058" y="5501"/>
                  </a:lnTo>
                  <a:lnTo>
                    <a:pt x="5068" y="5496"/>
                  </a:lnTo>
                  <a:lnTo>
                    <a:pt x="5078" y="5489"/>
                  </a:lnTo>
                  <a:lnTo>
                    <a:pt x="5086" y="5482"/>
                  </a:lnTo>
                  <a:lnTo>
                    <a:pt x="5092" y="5474"/>
                  </a:lnTo>
                  <a:lnTo>
                    <a:pt x="5097" y="5464"/>
                  </a:lnTo>
                  <a:lnTo>
                    <a:pt x="5099" y="5456"/>
                  </a:lnTo>
                  <a:lnTo>
                    <a:pt x="5099" y="5446"/>
                  </a:lnTo>
                  <a:lnTo>
                    <a:pt x="5097" y="5436"/>
                  </a:lnTo>
                  <a:lnTo>
                    <a:pt x="5094" y="5425"/>
                  </a:lnTo>
                  <a:lnTo>
                    <a:pt x="5089" y="5414"/>
                  </a:lnTo>
                  <a:close/>
                  <a:moveTo>
                    <a:pt x="5054" y="5245"/>
                  </a:moveTo>
                  <a:lnTo>
                    <a:pt x="5114" y="5182"/>
                  </a:lnTo>
                  <a:lnTo>
                    <a:pt x="5181" y="5246"/>
                  </a:lnTo>
                  <a:lnTo>
                    <a:pt x="5246" y="5176"/>
                  </a:lnTo>
                  <a:lnTo>
                    <a:pt x="5178" y="5112"/>
                  </a:lnTo>
                  <a:lnTo>
                    <a:pt x="5238" y="5050"/>
                  </a:lnTo>
                  <a:lnTo>
                    <a:pt x="5432" y="5231"/>
                  </a:lnTo>
                  <a:lnTo>
                    <a:pt x="5373" y="5295"/>
                  </a:lnTo>
                  <a:lnTo>
                    <a:pt x="5294" y="5221"/>
                  </a:lnTo>
                  <a:lnTo>
                    <a:pt x="5230" y="5290"/>
                  </a:lnTo>
                  <a:lnTo>
                    <a:pt x="5308" y="5363"/>
                  </a:lnTo>
                  <a:lnTo>
                    <a:pt x="5249" y="5427"/>
                  </a:lnTo>
                  <a:lnTo>
                    <a:pt x="5054" y="5245"/>
                  </a:lnTo>
                  <a:close/>
                  <a:moveTo>
                    <a:pt x="5263" y="5031"/>
                  </a:moveTo>
                  <a:lnTo>
                    <a:pt x="5313" y="4967"/>
                  </a:lnTo>
                  <a:lnTo>
                    <a:pt x="5494" y="4975"/>
                  </a:lnTo>
                  <a:lnTo>
                    <a:pt x="5378" y="4884"/>
                  </a:lnTo>
                  <a:lnTo>
                    <a:pt x="5428" y="4820"/>
                  </a:lnTo>
                  <a:lnTo>
                    <a:pt x="5637" y="4983"/>
                  </a:lnTo>
                  <a:lnTo>
                    <a:pt x="5588" y="5047"/>
                  </a:lnTo>
                  <a:lnTo>
                    <a:pt x="5407" y="5040"/>
                  </a:lnTo>
                  <a:lnTo>
                    <a:pt x="5522" y="5130"/>
                  </a:lnTo>
                  <a:lnTo>
                    <a:pt x="5473" y="5195"/>
                  </a:lnTo>
                  <a:lnTo>
                    <a:pt x="5263" y="5031"/>
                  </a:lnTo>
                  <a:close/>
                  <a:moveTo>
                    <a:pt x="5553" y="4879"/>
                  </a:moveTo>
                  <a:lnTo>
                    <a:pt x="5540" y="4871"/>
                  </a:lnTo>
                  <a:lnTo>
                    <a:pt x="5528" y="4861"/>
                  </a:lnTo>
                  <a:lnTo>
                    <a:pt x="5518" y="4852"/>
                  </a:lnTo>
                  <a:lnTo>
                    <a:pt x="5509" y="4841"/>
                  </a:lnTo>
                  <a:lnTo>
                    <a:pt x="5502" y="4829"/>
                  </a:lnTo>
                  <a:lnTo>
                    <a:pt x="5495" y="4819"/>
                  </a:lnTo>
                  <a:lnTo>
                    <a:pt x="5490" y="4806"/>
                  </a:lnTo>
                  <a:lnTo>
                    <a:pt x="5488" y="4794"/>
                  </a:lnTo>
                  <a:lnTo>
                    <a:pt x="5486" y="4781"/>
                  </a:lnTo>
                  <a:lnTo>
                    <a:pt x="5486" y="4768"/>
                  </a:lnTo>
                  <a:lnTo>
                    <a:pt x="5487" y="4753"/>
                  </a:lnTo>
                  <a:lnTo>
                    <a:pt x="5489" y="4740"/>
                  </a:lnTo>
                  <a:lnTo>
                    <a:pt x="5493" y="4726"/>
                  </a:lnTo>
                  <a:lnTo>
                    <a:pt x="5499" y="4712"/>
                  </a:lnTo>
                  <a:lnTo>
                    <a:pt x="5505" y="4698"/>
                  </a:lnTo>
                  <a:lnTo>
                    <a:pt x="5513" y="4684"/>
                  </a:lnTo>
                  <a:lnTo>
                    <a:pt x="5522" y="4669"/>
                  </a:lnTo>
                  <a:lnTo>
                    <a:pt x="5533" y="4657"/>
                  </a:lnTo>
                  <a:lnTo>
                    <a:pt x="5542" y="4646"/>
                  </a:lnTo>
                  <a:lnTo>
                    <a:pt x="5553" y="4636"/>
                  </a:lnTo>
                  <a:lnTo>
                    <a:pt x="5565" y="4628"/>
                  </a:lnTo>
                  <a:lnTo>
                    <a:pt x="5577" y="4621"/>
                  </a:lnTo>
                  <a:lnTo>
                    <a:pt x="5589" y="4615"/>
                  </a:lnTo>
                  <a:lnTo>
                    <a:pt x="5601" y="4611"/>
                  </a:lnTo>
                  <a:lnTo>
                    <a:pt x="5614" y="4609"/>
                  </a:lnTo>
                  <a:lnTo>
                    <a:pt x="5627" y="4608"/>
                  </a:lnTo>
                  <a:lnTo>
                    <a:pt x="5638" y="4608"/>
                  </a:lnTo>
                  <a:lnTo>
                    <a:pt x="5651" y="4610"/>
                  </a:lnTo>
                  <a:lnTo>
                    <a:pt x="5666" y="4612"/>
                  </a:lnTo>
                  <a:lnTo>
                    <a:pt x="5679" y="4618"/>
                  </a:lnTo>
                  <a:lnTo>
                    <a:pt x="5692" y="4624"/>
                  </a:lnTo>
                  <a:lnTo>
                    <a:pt x="5706" y="4631"/>
                  </a:lnTo>
                  <a:lnTo>
                    <a:pt x="5724" y="4644"/>
                  </a:lnTo>
                  <a:lnTo>
                    <a:pt x="5739" y="4657"/>
                  </a:lnTo>
                  <a:lnTo>
                    <a:pt x="5746" y="4665"/>
                  </a:lnTo>
                  <a:lnTo>
                    <a:pt x="5752" y="4672"/>
                  </a:lnTo>
                  <a:lnTo>
                    <a:pt x="5757" y="4679"/>
                  </a:lnTo>
                  <a:lnTo>
                    <a:pt x="5762" y="4686"/>
                  </a:lnTo>
                  <a:lnTo>
                    <a:pt x="5765" y="4694"/>
                  </a:lnTo>
                  <a:lnTo>
                    <a:pt x="5769" y="4701"/>
                  </a:lnTo>
                  <a:lnTo>
                    <a:pt x="5771" y="4710"/>
                  </a:lnTo>
                  <a:lnTo>
                    <a:pt x="5773" y="4718"/>
                  </a:lnTo>
                  <a:lnTo>
                    <a:pt x="5775" y="4726"/>
                  </a:lnTo>
                  <a:lnTo>
                    <a:pt x="5776" y="4734"/>
                  </a:lnTo>
                  <a:lnTo>
                    <a:pt x="5776" y="4743"/>
                  </a:lnTo>
                  <a:lnTo>
                    <a:pt x="5776" y="4751"/>
                  </a:lnTo>
                  <a:lnTo>
                    <a:pt x="5775" y="4761"/>
                  </a:lnTo>
                  <a:lnTo>
                    <a:pt x="5773" y="4770"/>
                  </a:lnTo>
                  <a:lnTo>
                    <a:pt x="5771" y="4778"/>
                  </a:lnTo>
                  <a:lnTo>
                    <a:pt x="5768" y="4788"/>
                  </a:lnTo>
                  <a:lnTo>
                    <a:pt x="5759" y="4807"/>
                  </a:lnTo>
                  <a:lnTo>
                    <a:pt x="5749" y="4827"/>
                  </a:lnTo>
                  <a:lnTo>
                    <a:pt x="5736" y="4846"/>
                  </a:lnTo>
                  <a:lnTo>
                    <a:pt x="5723" y="4861"/>
                  </a:lnTo>
                  <a:lnTo>
                    <a:pt x="5708" y="4875"/>
                  </a:lnTo>
                  <a:lnTo>
                    <a:pt x="5694" y="4886"/>
                  </a:lnTo>
                  <a:lnTo>
                    <a:pt x="5687" y="4890"/>
                  </a:lnTo>
                  <a:lnTo>
                    <a:pt x="5680" y="4894"/>
                  </a:lnTo>
                  <a:lnTo>
                    <a:pt x="5672" y="4897"/>
                  </a:lnTo>
                  <a:lnTo>
                    <a:pt x="5664" y="4899"/>
                  </a:lnTo>
                  <a:lnTo>
                    <a:pt x="5656" y="4901"/>
                  </a:lnTo>
                  <a:lnTo>
                    <a:pt x="5647" y="4903"/>
                  </a:lnTo>
                  <a:lnTo>
                    <a:pt x="5638" y="4904"/>
                  </a:lnTo>
                  <a:lnTo>
                    <a:pt x="5629" y="4904"/>
                  </a:lnTo>
                  <a:lnTo>
                    <a:pt x="5621" y="4904"/>
                  </a:lnTo>
                  <a:lnTo>
                    <a:pt x="5611" y="4903"/>
                  </a:lnTo>
                  <a:lnTo>
                    <a:pt x="5602" y="4900"/>
                  </a:lnTo>
                  <a:lnTo>
                    <a:pt x="5592" y="4898"/>
                  </a:lnTo>
                  <a:lnTo>
                    <a:pt x="5583" y="4894"/>
                  </a:lnTo>
                  <a:lnTo>
                    <a:pt x="5573" y="4891"/>
                  </a:lnTo>
                  <a:lnTo>
                    <a:pt x="5563" y="4885"/>
                  </a:lnTo>
                  <a:lnTo>
                    <a:pt x="5553" y="4879"/>
                  </a:lnTo>
                  <a:close/>
                  <a:moveTo>
                    <a:pt x="5599" y="4807"/>
                  </a:moveTo>
                  <a:lnTo>
                    <a:pt x="5616" y="4815"/>
                  </a:lnTo>
                  <a:lnTo>
                    <a:pt x="5631" y="4821"/>
                  </a:lnTo>
                  <a:lnTo>
                    <a:pt x="5638" y="4823"/>
                  </a:lnTo>
                  <a:lnTo>
                    <a:pt x="5644" y="4824"/>
                  </a:lnTo>
                  <a:lnTo>
                    <a:pt x="5651" y="4824"/>
                  </a:lnTo>
                  <a:lnTo>
                    <a:pt x="5657" y="4823"/>
                  </a:lnTo>
                  <a:lnTo>
                    <a:pt x="5662" y="4822"/>
                  </a:lnTo>
                  <a:lnTo>
                    <a:pt x="5668" y="4820"/>
                  </a:lnTo>
                  <a:lnTo>
                    <a:pt x="5673" y="4817"/>
                  </a:lnTo>
                  <a:lnTo>
                    <a:pt x="5678" y="4815"/>
                  </a:lnTo>
                  <a:lnTo>
                    <a:pt x="5682" y="4811"/>
                  </a:lnTo>
                  <a:lnTo>
                    <a:pt x="5687" y="4807"/>
                  </a:lnTo>
                  <a:lnTo>
                    <a:pt x="5691" y="4802"/>
                  </a:lnTo>
                  <a:lnTo>
                    <a:pt x="5695" y="4796"/>
                  </a:lnTo>
                  <a:lnTo>
                    <a:pt x="5698" y="4790"/>
                  </a:lnTo>
                  <a:lnTo>
                    <a:pt x="5701" y="4784"/>
                  </a:lnTo>
                  <a:lnTo>
                    <a:pt x="5702" y="4778"/>
                  </a:lnTo>
                  <a:lnTo>
                    <a:pt x="5704" y="4774"/>
                  </a:lnTo>
                  <a:lnTo>
                    <a:pt x="5705" y="4768"/>
                  </a:lnTo>
                  <a:lnTo>
                    <a:pt x="5705" y="4762"/>
                  </a:lnTo>
                  <a:lnTo>
                    <a:pt x="5705" y="4756"/>
                  </a:lnTo>
                  <a:lnTo>
                    <a:pt x="5702" y="4751"/>
                  </a:lnTo>
                  <a:lnTo>
                    <a:pt x="5701" y="4745"/>
                  </a:lnTo>
                  <a:lnTo>
                    <a:pt x="5698" y="4739"/>
                  </a:lnTo>
                  <a:lnTo>
                    <a:pt x="5694" y="4733"/>
                  </a:lnTo>
                  <a:lnTo>
                    <a:pt x="5688" y="4729"/>
                  </a:lnTo>
                  <a:lnTo>
                    <a:pt x="5675" y="4717"/>
                  </a:lnTo>
                  <a:lnTo>
                    <a:pt x="5659" y="4705"/>
                  </a:lnTo>
                  <a:lnTo>
                    <a:pt x="5643" y="4697"/>
                  </a:lnTo>
                  <a:lnTo>
                    <a:pt x="5629" y="4691"/>
                  </a:lnTo>
                  <a:lnTo>
                    <a:pt x="5622" y="4689"/>
                  </a:lnTo>
                  <a:lnTo>
                    <a:pt x="5616" y="4688"/>
                  </a:lnTo>
                  <a:lnTo>
                    <a:pt x="5610" y="4688"/>
                  </a:lnTo>
                  <a:lnTo>
                    <a:pt x="5604" y="4689"/>
                  </a:lnTo>
                  <a:lnTo>
                    <a:pt x="5598" y="4691"/>
                  </a:lnTo>
                  <a:lnTo>
                    <a:pt x="5592" y="4693"/>
                  </a:lnTo>
                  <a:lnTo>
                    <a:pt x="5588" y="4695"/>
                  </a:lnTo>
                  <a:lnTo>
                    <a:pt x="5583" y="4699"/>
                  </a:lnTo>
                  <a:lnTo>
                    <a:pt x="5573" y="4706"/>
                  </a:lnTo>
                  <a:lnTo>
                    <a:pt x="5566" y="4717"/>
                  </a:lnTo>
                  <a:lnTo>
                    <a:pt x="5563" y="4723"/>
                  </a:lnTo>
                  <a:lnTo>
                    <a:pt x="5560" y="4729"/>
                  </a:lnTo>
                  <a:lnTo>
                    <a:pt x="5558" y="4733"/>
                  </a:lnTo>
                  <a:lnTo>
                    <a:pt x="5557" y="4739"/>
                  </a:lnTo>
                  <a:lnTo>
                    <a:pt x="5557" y="4745"/>
                  </a:lnTo>
                  <a:lnTo>
                    <a:pt x="5557" y="4751"/>
                  </a:lnTo>
                  <a:lnTo>
                    <a:pt x="5557" y="4756"/>
                  </a:lnTo>
                  <a:lnTo>
                    <a:pt x="5559" y="4762"/>
                  </a:lnTo>
                  <a:lnTo>
                    <a:pt x="5560" y="4768"/>
                  </a:lnTo>
                  <a:lnTo>
                    <a:pt x="5564" y="4774"/>
                  </a:lnTo>
                  <a:lnTo>
                    <a:pt x="5567" y="4778"/>
                  </a:lnTo>
                  <a:lnTo>
                    <a:pt x="5572" y="4784"/>
                  </a:lnTo>
                  <a:lnTo>
                    <a:pt x="5584" y="4795"/>
                  </a:lnTo>
                  <a:lnTo>
                    <a:pt x="5599" y="4807"/>
                  </a:lnTo>
                  <a:close/>
                  <a:moveTo>
                    <a:pt x="5604" y="4547"/>
                  </a:moveTo>
                  <a:lnTo>
                    <a:pt x="5642" y="4469"/>
                  </a:lnTo>
                  <a:lnTo>
                    <a:pt x="5823" y="4558"/>
                  </a:lnTo>
                  <a:lnTo>
                    <a:pt x="5882" y="4436"/>
                  </a:lnTo>
                  <a:lnTo>
                    <a:pt x="5940" y="4464"/>
                  </a:lnTo>
                  <a:lnTo>
                    <a:pt x="5843" y="4665"/>
                  </a:lnTo>
                  <a:lnTo>
                    <a:pt x="5604" y="4547"/>
                  </a:lnTo>
                  <a:close/>
                  <a:moveTo>
                    <a:pt x="5828" y="4403"/>
                  </a:moveTo>
                  <a:lnTo>
                    <a:pt x="5814" y="4397"/>
                  </a:lnTo>
                  <a:lnTo>
                    <a:pt x="5800" y="4390"/>
                  </a:lnTo>
                  <a:lnTo>
                    <a:pt x="5788" y="4381"/>
                  </a:lnTo>
                  <a:lnTo>
                    <a:pt x="5777" y="4373"/>
                  </a:lnTo>
                  <a:lnTo>
                    <a:pt x="5768" y="4364"/>
                  </a:lnTo>
                  <a:lnTo>
                    <a:pt x="5759" y="4353"/>
                  </a:lnTo>
                  <a:lnTo>
                    <a:pt x="5752" y="4342"/>
                  </a:lnTo>
                  <a:lnTo>
                    <a:pt x="5747" y="4331"/>
                  </a:lnTo>
                  <a:lnTo>
                    <a:pt x="5743" y="4319"/>
                  </a:lnTo>
                  <a:lnTo>
                    <a:pt x="5739" y="4306"/>
                  </a:lnTo>
                  <a:lnTo>
                    <a:pt x="5738" y="4293"/>
                  </a:lnTo>
                  <a:lnTo>
                    <a:pt x="5738" y="4278"/>
                  </a:lnTo>
                  <a:lnTo>
                    <a:pt x="5739" y="4264"/>
                  </a:lnTo>
                  <a:lnTo>
                    <a:pt x="5741" y="4249"/>
                  </a:lnTo>
                  <a:lnTo>
                    <a:pt x="5746" y="4233"/>
                  </a:lnTo>
                  <a:lnTo>
                    <a:pt x="5751" y="4218"/>
                  </a:lnTo>
                  <a:lnTo>
                    <a:pt x="5758" y="4203"/>
                  </a:lnTo>
                  <a:lnTo>
                    <a:pt x="5765" y="4188"/>
                  </a:lnTo>
                  <a:lnTo>
                    <a:pt x="5773" y="4175"/>
                  </a:lnTo>
                  <a:lnTo>
                    <a:pt x="5782" y="4164"/>
                  </a:lnTo>
                  <a:lnTo>
                    <a:pt x="5791" y="4153"/>
                  </a:lnTo>
                  <a:lnTo>
                    <a:pt x="5801" y="4145"/>
                  </a:lnTo>
                  <a:lnTo>
                    <a:pt x="5811" y="4136"/>
                  </a:lnTo>
                  <a:lnTo>
                    <a:pt x="5823" y="4130"/>
                  </a:lnTo>
                  <a:lnTo>
                    <a:pt x="5835" y="4126"/>
                  </a:lnTo>
                  <a:lnTo>
                    <a:pt x="5847" y="4122"/>
                  </a:lnTo>
                  <a:lnTo>
                    <a:pt x="5860" y="4120"/>
                  </a:lnTo>
                  <a:lnTo>
                    <a:pt x="5873" y="4119"/>
                  </a:lnTo>
                  <a:lnTo>
                    <a:pt x="5887" y="4120"/>
                  </a:lnTo>
                  <a:lnTo>
                    <a:pt x="5901" y="4122"/>
                  </a:lnTo>
                  <a:lnTo>
                    <a:pt x="5916" y="4126"/>
                  </a:lnTo>
                  <a:lnTo>
                    <a:pt x="5930" y="4130"/>
                  </a:lnTo>
                  <a:lnTo>
                    <a:pt x="5950" y="4140"/>
                  </a:lnTo>
                  <a:lnTo>
                    <a:pt x="5968" y="4149"/>
                  </a:lnTo>
                  <a:lnTo>
                    <a:pt x="5976" y="4155"/>
                  </a:lnTo>
                  <a:lnTo>
                    <a:pt x="5983" y="4161"/>
                  </a:lnTo>
                  <a:lnTo>
                    <a:pt x="5989" y="4167"/>
                  </a:lnTo>
                  <a:lnTo>
                    <a:pt x="5995" y="4173"/>
                  </a:lnTo>
                  <a:lnTo>
                    <a:pt x="6001" y="4180"/>
                  </a:lnTo>
                  <a:lnTo>
                    <a:pt x="6006" y="4187"/>
                  </a:lnTo>
                  <a:lnTo>
                    <a:pt x="6009" y="4194"/>
                  </a:lnTo>
                  <a:lnTo>
                    <a:pt x="6013" y="4201"/>
                  </a:lnTo>
                  <a:lnTo>
                    <a:pt x="6016" y="4210"/>
                  </a:lnTo>
                  <a:lnTo>
                    <a:pt x="6019" y="4218"/>
                  </a:lnTo>
                  <a:lnTo>
                    <a:pt x="6020" y="4226"/>
                  </a:lnTo>
                  <a:lnTo>
                    <a:pt x="6022" y="4235"/>
                  </a:lnTo>
                  <a:lnTo>
                    <a:pt x="6022" y="4244"/>
                  </a:lnTo>
                  <a:lnTo>
                    <a:pt x="6022" y="4252"/>
                  </a:lnTo>
                  <a:lnTo>
                    <a:pt x="6022" y="4262"/>
                  </a:lnTo>
                  <a:lnTo>
                    <a:pt x="6021" y="4273"/>
                  </a:lnTo>
                  <a:lnTo>
                    <a:pt x="6016" y="4293"/>
                  </a:lnTo>
                  <a:lnTo>
                    <a:pt x="6009" y="4314"/>
                  </a:lnTo>
                  <a:lnTo>
                    <a:pt x="6000" y="4334"/>
                  </a:lnTo>
                  <a:lnTo>
                    <a:pt x="5990" y="4353"/>
                  </a:lnTo>
                  <a:lnTo>
                    <a:pt x="5980" y="4368"/>
                  </a:lnTo>
                  <a:lnTo>
                    <a:pt x="5968" y="4381"/>
                  </a:lnTo>
                  <a:lnTo>
                    <a:pt x="5962" y="4387"/>
                  </a:lnTo>
                  <a:lnTo>
                    <a:pt x="5955" y="4392"/>
                  </a:lnTo>
                  <a:lnTo>
                    <a:pt x="5948" y="4397"/>
                  </a:lnTo>
                  <a:lnTo>
                    <a:pt x="5940" y="4402"/>
                  </a:lnTo>
                  <a:lnTo>
                    <a:pt x="5932" y="4405"/>
                  </a:lnTo>
                  <a:lnTo>
                    <a:pt x="5925" y="4408"/>
                  </a:lnTo>
                  <a:lnTo>
                    <a:pt x="5916" y="4411"/>
                  </a:lnTo>
                  <a:lnTo>
                    <a:pt x="5907" y="4412"/>
                  </a:lnTo>
                  <a:lnTo>
                    <a:pt x="5898" y="4413"/>
                  </a:lnTo>
                  <a:lnTo>
                    <a:pt x="5888" y="4415"/>
                  </a:lnTo>
                  <a:lnTo>
                    <a:pt x="5879" y="4415"/>
                  </a:lnTo>
                  <a:lnTo>
                    <a:pt x="5869" y="4413"/>
                  </a:lnTo>
                  <a:lnTo>
                    <a:pt x="5860" y="4412"/>
                  </a:lnTo>
                  <a:lnTo>
                    <a:pt x="5849" y="4410"/>
                  </a:lnTo>
                  <a:lnTo>
                    <a:pt x="5839" y="4406"/>
                  </a:lnTo>
                  <a:lnTo>
                    <a:pt x="5828" y="4403"/>
                  </a:lnTo>
                  <a:close/>
                  <a:moveTo>
                    <a:pt x="5859" y="4322"/>
                  </a:moveTo>
                  <a:lnTo>
                    <a:pt x="5877" y="4328"/>
                  </a:lnTo>
                  <a:lnTo>
                    <a:pt x="5893" y="4331"/>
                  </a:lnTo>
                  <a:lnTo>
                    <a:pt x="5900" y="4331"/>
                  </a:lnTo>
                  <a:lnTo>
                    <a:pt x="5907" y="4331"/>
                  </a:lnTo>
                  <a:lnTo>
                    <a:pt x="5913" y="4329"/>
                  </a:lnTo>
                  <a:lnTo>
                    <a:pt x="5919" y="4328"/>
                  </a:lnTo>
                  <a:lnTo>
                    <a:pt x="5924" y="4326"/>
                  </a:lnTo>
                  <a:lnTo>
                    <a:pt x="5929" y="4322"/>
                  </a:lnTo>
                  <a:lnTo>
                    <a:pt x="5933" y="4320"/>
                  </a:lnTo>
                  <a:lnTo>
                    <a:pt x="5938" y="4315"/>
                  </a:lnTo>
                  <a:lnTo>
                    <a:pt x="5942" y="4310"/>
                  </a:lnTo>
                  <a:lnTo>
                    <a:pt x="5945" y="4306"/>
                  </a:lnTo>
                  <a:lnTo>
                    <a:pt x="5948" y="4300"/>
                  </a:lnTo>
                  <a:lnTo>
                    <a:pt x="5951" y="4294"/>
                  </a:lnTo>
                  <a:lnTo>
                    <a:pt x="5954" y="4288"/>
                  </a:lnTo>
                  <a:lnTo>
                    <a:pt x="5955" y="4282"/>
                  </a:lnTo>
                  <a:lnTo>
                    <a:pt x="5956" y="4275"/>
                  </a:lnTo>
                  <a:lnTo>
                    <a:pt x="5956" y="4269"/>
                  </a:lnTo>
                  <a:lnTo>
                    <a:pt x="5955" y="4264"/>
                  </a:lnTo>
                  <a:lnTo>
                    <a:pt x="5955" y="4258"/>
                  </a:lnTo>
                  <a:lnTo>
                    <a:pt x="5952" y="4252"/>
                  </a:lnTo>
                  <a:lnTo>
                    <a:pt x="5950" y="4248"/>
                  </a:lnTo>
                  <a:lnTo>
                    <a:pt x="5948" y="4243"/>
                  </a:lnTo>
                  <a:lnTo>
                    <a:pt x="5943" y="4238"/>
                  </a:lnTo>
                  <a:lnTo>
                    <a:pt x="5938" y="4233"/>
                  </a:lnTo>
                  <a:lnTo>
                    <a:pt x="5932" y="4229"/>
                  </a:lnTo>
                  <a:lnTo>
                    <a:pt x="5917" y="4219"/>
                  </a:lnTo>
                  <a:lnTo>
                    <a:pt x="5898" y="4211"/>
                  </a:lnTo>
                  <a:lnTo>
                    <a:pt x="5881" y="4206"/>
                  </a:lnTo>
                  <a:lnTo>
                    <a:pt x="5866" y="4204"/>
                  </a:lnTo>
                  <a:lnTo>
                    <a:pt x="5859" y="4203"/>
                  </a:lnTo>
                  <a:lnTo>
                    <a:pt x="5853" y="4204"/>
                  </a:lnTo>
                  <a:lnTo>
                    <a:pt x="5847" y="4205"/>
                  </a:lnTo>
                  <a:lnTo>
                    <a:pt x="5841" y="4206"/>
                  </a:lnTo>
                  <a:lnTo>
                    <a:pt x="5835" y="4209"/>
                  </a:lnTo>
                  <a:lnTo>
                    <a:pt x="5830" y="4212"/>
                  </a:lnTo>
                  <a:lnTo>
                    <a:pt x="5827" y="4216"/>
                  </a:lnTo>
                  <a:lnTo>
                    <a:pt x="5822" y="4219"/>
                  </a:lnTo>
                  <a:lnTo>
                    <a:pt x="5818" y="4224"/>
                  </a:lnTo>
                  <a:lnTo>
                    <a:pt x="5815" y="4229"/>
                  </a:lnTo>
                  <a:lnTo>
                    <a:pt x="5811" y="4235"/>
                  </a:lnTo>
                  <a:lnTo>
                    <a:pt x="5809" y="4241"/>
                  </a:lnTo>
                  <a:lnTo>
                    <a:pt x="5807" y="4246"/>
                  </a:lnTo>
                  <a:lnTo>
                    <a:pt x="5805" y="4252"/>
                  </a:lnTo>
                  <a:lnTo>
                    <a:pt x="5805" y="4258"/>
                  </a:lnTo>
                  <a:lnTo>
                    <a:pt x="5805" y="4264"/>
                  </a:lnTo>
                  <a:lnTo>
                    <a:pt x="5805" y="4270"/>
                  </a:lnTo>
                  <a:lnTo>
                    <a:pt x="5807" y="4276"/>
                  </a:lnTo>
                  <a:lnTo>
                    <a:pt x="5808" y="4281"/>
                  </a:lnTo>
                  <a:lnTo>
                    <a:pt x="5810" y="4287"/>
                  </a:lnTo>
                  <a:lnTo>
                    <a:pt x="5814" y="4291"/>
                  </a:lnTo>
                  <a:lnTo>
                    <a:pt x="5817" y="4296"/>
                  </a:lnTo>
                  <a:lnTo>
                    <a:pt x="5822" y="4301"/>
                  </a:lnTo>
                  <a:lnTo>
                    <a:pt x="5828" y="4306"/>
                  </a:lnTo>
                  <a:lnTo>
                    <a:pt x="5842" y="4314"/>
                  </a:lnTo>
                  <a:lnTo>
                    <a:pt x="5859" y="4322"/>
                  </a:lnTo>
                  <a:close/>
                  <a:moveTo>
                    <a:pt x="6012" y="3978"/>
                  </a:moveTo>
                  <a:lnTo>
                    <a:pt x="5958" y="3962"/>
                  </a:lnTo>
                  <a:lnTo>
                    <a:pt x="5994" y="3833"/>
                  </a:lnTo>
                  <a:lnTo>
                    <a:pt x="6103" y="3863"/>
                  </a:lnTo>
                  <a:lnTo>
                    <a:pt x="6109" y="3884"/>
                  </a:lnTo>
                  <a:lnTo>
                    <a:pt x="6113" y="3903"/>
                  </a:lnTo>
                  <a:lnTo>
                    <a:pt x="6117" y="3921"/>
                  </a:lnTo>
                  <a:lnTo>
                    <a:pt x="6118" y="3937"/>
                  </a:lnTo>
                  <a:lnTo>
                    <a:pt x="6118" y="3953"/>
                  </a:lnTo>
                  <a:lnTo>
                    <a:pt x="6116" y="3970"/>
                  </a:lnTo>
                  <a:lnTo>
                    <a:pt x="6113" y="3988"/>
                  </a:lnTo>
                  <a:lnTo>
                    <a:pt x="6109" y="4007"/>
                  </a:lnTo>
                  <a:lnTo>
                    <a:pt x="6102" y="4030"/>
                  </a:lnTo>
                  <a:lnTo>
                    <a:pt x="6093" y="4050"/>
                  </a:lnTo>
                  <a:lnTo>
                    <a:pt x="6089" y="4059"/>
                  </a:lnTo>
                  <a:lnTo>
                    <a:pt x="6083" y="4068"/>
                  </a:lnTo>
                  <a:lnTo>
                    <a:pt x="6078" y="4075"/>
                  </a:lnTo>
                  <a:lnTo>
                    <a:pt x="6072" y="4082"/>
                  </a:lnTo>
                  <a:lnTo>
                    <a:pt x="6066" y="4088"/>
                  </a:lnTo>
                  <a:lnTo>
                    <a:pt x="6059" y="4094"/>
                  </a:lnTo>
                  <a:lnTo>
                    <a:pt x="6052" y="4098"/>
                  </a:lnTo>
                  <a:lnTo>
                    <a:pt x="6045" y="4103"/>
                  </a:lnTo>
                  <a:lnTo>
                    <a:pt x="6038" y="4108"/>
                  </a:lnTo>
                  <a:lnTo>
                    <a:pt x="6029" y="4111"/>
                  </a:lnTo>
                  <a:lnTo>
                    <a:pt x="6021" y="4114"/>
                  </a:lnTo>
                  <a:lnTo>
                    <a:pt x="6013" y="4116"/>
                  </a:lnTo>
                  <a:lnTo>
                    <a:pt x="6003" y="4119"/>
                  </a:lnTo>
                  <a:lnTo>
                    <a:pt x="5995" y="4120"/>
                  </a:lnTo>
                  <a:lnTo>
                    <a:pt x="5985" y="4120"/>
                  </a:lnTo>
                  <a:lnTo>
                    <a:pt x="5976" y="4120"/>
                  </a:lnTo>
                  <a:lnTo>
                    <a:pt x="5957" y="4119"/>
                  </a:lnTo>
                  <a:lnTo>
                    <a:pt x="5937" y="4114"/>
                  </a:lnTo>
                  <a:lnTo>
                    <a:pt x="5927" y="4111"/>
                  </a:lnTo>
                  <a:lnTo>
                    <a:pt x="5917" y="4108"/>
                  </a:lnTo>
                  <a:lnTo>
                    <a:pt x="5909" y="4103"/>
                  </a:lnTo>
                  <a:lnTo>
                    <a:pt x="5899" y="4100"/>
                  </a:lnTo>
                  <a:lnTo>
                    <a:pt x="5891" y="4094"/>
                  </a:lnTo>
                  <a:lnTo>
                    <a:pt x="5884" y="4089"/>
                  </a:lnTo>
                  <a:lnTo>
                    <a:pt x="5875" y="4083"/>
                  </a:lnTo>
                  <a:lnTo>
                    <a:pt x="5869" y="4076"/>
                  </a:lnTo>
                  <a:lnTo>
                    <a:pt x="5862" y="4070"/>
                  </a:lnTo>
                  <a:lnTo>
                    <a:pt x="5858" y="4062"/>
                  </a:lnTo>
                  <a:lnTo>
                    <a:pt x="5852" y="4055"/>
                  </a:lnTo>
                  <a:lnTo>
                    <a:pt x="5848" y="4046"/>
                  </a:lnTo>
                  <a:lnTo>
                    <a:pt x="5845" y="4038"/>
                  </a:lnTo>
                  <a:lnTo>
                    <a:pt x="5841" y="4029"/>
                  </a:lnTo>
                  <a:lnTo>
                    <a:pt x="5839" y="4020"/>
                  </a:lnTo>
                  <a:lnTo>
                    <a:pt x="5836" y="4010"/>
                  </a:lnTo>
                  <a:lnTo>
                    <a:pt x="5835" y="3994"/>
                  </a:lnTo>
                  <a:lnTo>
                    <a:pt x="5835" y="3975"/>
                  </a:lnTo>
                  <a:lnTo>
                    <a:pt x="5839" y="3955"/>
                  </a:lnTo>
                  <a:lnTo>
                    <a:pt x="5843" y="3933"/>
                  </a:lnTo>
                  <a:lnTo>
                    <a:pt x="5849" y="3911"/>
                  </a:lnTo>
                  <a:lnTo>
                    <a:pt x="5856" y="3893"/>
                  </a:lnTo>
                  <a:lnTo>
                    <a:pt x="5862" y="3879"/>
                  </a:lnTo>
                  <a:lnTo>
                    <a:pt x="5869" y="3867"/>
                  </a:lnTo>
                  <a:lnTo>
                    <a:pt x="5877" y="3858"/>
                  </a:lnTo>
                  <a:lnTo>
                    <a:pt x="5885" y="3850"/>
                  </a:lnTo>
                  <a:lnTo>
                    <a:pt x="5893" y="3843"/>
                  </a:lnTo>
                  <a:lnTo>
                    <a:pt x="5904" y="3837"/>
                  </a:lnTo>
                  <a:lnTo>
                    <a:pt x="5913" y="3832"/>
                  </a:lnTo>
                  <a:lnTo>
                    <a:pt x="5925" y="3830"/>
                  </a:lnTo>
                  <a:lnTo>
                    <a:pt x="5937" y="3827"/>
                  </a:lnTo>
                  <a:lnTo>
                    <a:pt x="5950" y="3826"/>
                  </a:lnTo>
                  <a:lnTo>
                    <a:pt x="5942" y="3910"/>
                  </a:lnTo>
                  <a:lnTo>
                    <a:pt x="5935" y="3911"/>
                  </a:lnTo>
                  <a:lnTo>
                    <a:pt x="5927" y="3914"/>
                  </a:lnTo>
                  <a:lnTo>
                    <a:pt x="5922" y="3917"/>
                  </a:lnTo>
                  <a:lnTo>
                    <a:pt x="5916" y="3921"/>
                  </a:lnTo>
                  <a:lnTo>
                    <a:pt x="5911" y="3927"/>
                  </a:lnTo>
                  <a:lnTo>
                    <a:pt x="5906" y="3934"/>
                  </a:lnTo>
                  <a:lnTo>
                    <a:pt x="5903" y="3941"/>
                  </a:lnTo>
                  <a:lnTo>
                    <a:pt x="5899" y="3949"/>
                  </a:lnTo>
                  <a:lnTo>
                    <a:pt x="5898" y="3956"/>
                  </a:lnTo>
                  <a:lnTo>
                    <a:pt x="5897" y="3963"/>
                  </a:lnTo>
                  <a:lnTo>
                    <a:pt x="5897" y="3969"/>
                  </a:lnTo>
                  <a:lnTo>
                    <a:pt x="5898" y="3975"/>
                  </a:lnTo>
                  <a:lnTo>
                    <a:pt x="5899" y="3981"/>
                  </a:lnTo>
                  <a:lnTo>
                    <a:pt x="5900" y="3987"/>
                  </a:lnTo>
                  <a:lnTo>
                    <a:pt x="5903" y="3993"/>
                  </a:lnTo>
                  <a:lnTo>
                    <a:pt x="5906" y="3998"/>
                  </a:lnTo>
                  <a:lnTo>
                    <a:pt x="5910" y="4004"/>
                  </a:lnTo>
                  <a:lnTo>
                    <a:pt x="5914" y="4008"/>
                  </a:lnTo>
                  <a:lnTo>
                    <a:pt x="5920" y="4013"/>
                  </a:lnTo>
                  <a:lnTo>
                    <a:pt x="5926" y="4017"/>
                  </a:lnTo>
                  <a:lnTo>
                    <a:pt x="5933" y="4020"/>
                  </a:lnTo>
                  <a:lnTo>
                    <a:pt x="5940" y="4024"/>
                  </a:lnTo>
                  <a:lnTo>
                    <a:pt x="5950" y="4027"/>
                  </a:lnTo>
                  <a:lnTo>
                    <a:pt x="5959" y="4030"/>
                  </a:lnTo>
                  <a:lnTo>
                    <a:pt x="5969" y="4032"/>
                  </a:lnTo>
                  <a:lnTo>
                    <a:pt x="5978" y="4034"/>
                  </a:lnTo>
                  <a:lnTo>
                    <a:pt x="5988" y="4036"/>
                  </a:lnTo>
                  <a:lnTo>
                    <a:pt x="5996" y="4036"/>
                  </a:lnTo>
                  <a:lnTo>
                    <a:pt x="6003" y="4036"/>
                  </a:lnTo>
                  <a:lnTo>
                    <a:pt x="6010" y="4034"/>
                  </a:lnTo>
                  <a:lnTo>
                    <a:pt x="6017" y="4032"/>
                  </a:lnTo>
                  <a:lnTo>
                    <a:pt x="6023" y="4030"/>
                  </a:lnTo>
                  <a:lnTo>
                    <a:pt x="6028" y="4026"/>
                  </a:lnTo>
                  <a:lnTo>
                    <a:pt x="6033" y="4023"/>
                  </a:lnTo>
                  <a:lnTo>
                    <a:pt x="6038" y="4018"/>
                  </a:lnTo>
                  <a:lnTo>
                    <a:pt x="6041" y="4013"/>
                  </a:lnTo>
                  <a:lnTo>
                    <a:pt x="6045" y="4008"/>
                  </a:lnTo>
                  <a:lnTo>
                    <a:pt x="6048" y="4001"/>
                  </a:lnTo>
                  <a:lnTo>
                    <a:pt x="6051" y="3995"/>
                  </a:lnTo>
                  <a:lnTo>
                    <a:pt x="6053" y="3988"/>
                  </a:lnTo>
                  <a:lnTo>
                    <a:pt x="6057" y="3974"/>
                  </a:lnTo>
                  <a:lnTo>
                    <a:pt x="6057" y="3960"/>
                  </a:lnTo>
                  <a:lnTo>
                    <a:pt x="6055" y="3946"/>
                  </a:lnTo>
                  <a:lnTo>
                    <a:pt x="6052" y="3928"/>
                  </a:lnTo>
                  <a:lnTo>
                    <a:pt x="6027" y="3921"/>
                  </a:lnTo>
                  <a:lnTo>
                    <a:pt x="6012" y="3978"/>
                  </a:lnTo>
                  <a:close/>
                  <a:moveTo>
                    <a:pt x="5884" y="3807"/>
                  </a:moveTo>
                  <a:lnTo>
                    <a:pt x="5900" y="3712"/>
                  </a:lnTo>
                  <a:lnTo>
                    <a:pt x="5999" y="3672"/>
                  </a:lnTo>
                  <a:lnTo>
                    <a:pt x="5920" y="3601"/>
                  </a:lnTo>
                  <a:lnTo>
                    <a:pt x="5937" y="3506"/>
                  </a:lnTo>
                  <a:lnTo>
                    <a:pt x="6070" y="3641"/>
                  </a:lnTo>
                  <a:lnTo>
                    <a:pt x="6180" y="3660"/>
                  </a:lnTo>
                  <a:lnTo>
                    <a:pt x="6164" y="3745"/>
                  </a:lnTo>
                  <a:lnTo>
                    <a:pt x="6055" y="3726"/>
                  </a:lnTo>
                  <a:lnTo>
                    <a:pt x="5884" y="3807"/>
                  </a:lnTo>
                  <a:close/>
                  <a:moveTo>
                    <a:pt x="3227" y="4759"/>
                  </a:moveTo>
                  <a:lnTo>
                    <a:pt x="3278" y="4758"/>
                  </a:lnTo>
                  <a:lnTo>
                    <a:pt x="3327" y="4756"/>
                  </a:lnTo>
                  <a:lnTo>
                    <a:pt x="3377" y="4752"/>
                  </a:lnTo>
                  <a:lnTo>
                    <a:pt x="3427" y="4748"/>
                  </a:lnTo>
                  <a:lnTo>
                    <a:pt x="3476" y="4740"/>
                  </a:lnTo>
                  <a:lnTo>
                    <a:pt x="3524" y="4732"/>
                  </a:lnTo>
                  <a:lnTo>
                    <a:pt x="3571" y="4724"/>
                  </a:lnTo>
                  <a:lnTo>
                    <a:pt x="3619" y="4712"/>
                  </a:lnTo>
                  <a:lnTo>
                    <a:pt x="3666" y="4700"/>
                  </a:lnTo>
                  <a:lnTo>
                    <a:pt x="3712" y="4687"/>
                  </a:lnTo>
                  <a:lnTo>
                    <a:pt x="3759" y="4672"/>
                  </a:lnTo>
                  <a:lnTo>
                    <a:pt x="3804" y="4656"/>
                  </a:lnTo>
                  <a:lnTo>
                    <a:pt x="3847" y="4639"/>
                  </a:lnTo>
                  <a:lnTo>
                    <a:pt x="3892" y="4620"/>
                  </a:lnTo>
                  <a:lnTo>
                    <a:pt x="3935" y="4601"/>
                  </a:lnTo>
                  <a:lnTo>
                    <a:pt x="3978" y="4579"/>
                  </a:lnTo>
                  <a:lnTo>
                    <a:pt x="4020" y="4557"/>
                  </a:lnTo>
                  <a:lnTo>
                    <a:pt x="4061" y="4534"/>
                  </a:lnTo>
                  <a:lnTo>
                    <a:pt x="4102" y="4509"/>
                  </a:lnTo>
                  <a:lnTo>
                    <a:pt x="4141" y="4483"/>
                  </a:lnTo>
                  <a:lnTo>
                    <a:pt x="4180" y="4457"/>
                  </a:lnTo>
                  <a:lnTo>
                    <a:pt x="4218" y="4429"/>
                  </a:lnTo>
                  <a:lnTo>
                    <a:pt x="4256" y="4400"/>
                  </a:lnTo>
                  <a:lnTo>
                    <a:pt x="4293" y="4371"/>
                  </a:lnTo>
                  <a:lnTo>
                    <a:pt x="4328" y="4340"/>
                  </a:lnTo>
                  <a:lnTo>
                    <a:pt x="4363" y="4308"/>
                  </a:lnTo>
                  <a:lnTo>
                    <a:pt x="4397" y="4276"/>
                  </a:lnTo>
                  <a:lnTo>
                    <a:pt x="4429" y="4242"/>
                  </a:lnTo>
                  <a:lnTo>
                    <a:pt x="4461" y="4207"/>
                  </a:lnTo>
                  <a:lnTo>
                    <a:pt x="4492" y="4172"/>
                  </a:lnTo>
                  <a:lnTo>
                    <a:pt x="4523" y="4136"/>
                  </a:lnTo>
                  <a:lnTo>
                    <a:pt x="4551" y="4098"/>
                  </a:lnTo>
                  <a:lnTo>
                    <a:pt x="4551" y="4098"/>
                  </a:lnTo>
                  <a:lnTo>
                    <a:pt x="4576" y="4070"/>
                  </a:lnTo>
                  <a:lnTo>
                    <a:pt x="4601" y="4043"/>
                  </a:lnTo>
                  <a:lnTo>
                    <a:pt x="4626" y="4015"/>
                  </a:lnTo>
                  <a:lnTo>
                    <a:pt x="4652" y="3989"/>
                  </a:lnTo>
                  <a:lnTo>
                    <a:pt x="4678" y="3963"/>
                  </a:lnTo>
                  <a:lnTo>
                    <a:pt x="4705" y="3938"/>
                  </a:lnTo>
                  <a:lnTo>
                    <a:pt x="4733" y="3914"/>
                  </a:lnTo>
                  <a:lnTo>
                    <a:pt x="4762" y="3891"/>
                  </a:lnTo>
                  <a:lnTo>
                    <a:pt x="4792" y="3867"/>
                  </a:lnTo>
                  <a:lnTo>
                    <a:pt x="4820" y="3846"/>
                  </a:lnTo>
                  <a:lnTo>
                    <a:pt x="4851" y="3825"/>
                  </a:lnTo>
                  <a:lnTo>
                    <a:pt x="4882" y="3805"/>
                  </a:lnTo>
                  <a:lnTo>
                    <a:pt x="4912" y="3785"/>
                  </a:lnTo>
                  <a:lnTo>
                    <a:pt x="4943" y="3766"/>
                  </a:lnTo>
                  <a:lnTo>
                    <a:pt x="4975" y="3748"/>
                  </a:lnTo>
                  <a:lnTo>
                    <a:pt x="5008" y="3730"/>
                  </a:lnTo>
                  <a:lnTo>
                    <a:pt x="5041" y="3713"/>
                  </a:lnTo>
                  <a:lnTo>
                    <a:pt x="5075" y="3698"/>
                  </a:lnTo>
                  <a:lnTo>
                    <a:pt x="5108" y="3683"/>
                  </a:lnTo>
                  <a:lnTo>
                    <a:pt x="5142" y="3668"/>
                  </a:lnTo>
                  <a:lnTo>
                    <a:pt x="5175" y="3655"/>
                  </a:lnTo>
                  <a:lnTo>
                    <a:pt x="5211" y="3644"/>
                  </a:lnTo>
                  <a:lnTo>
                    <a:pt x="5245" y="3632"/>
                  </a:lnTo>
                  <a:lnTo>
                    <a:pt x="5281" y="3621"/>
                  </a:lnTo>
                  <a:lnTo>
                    <a:pt x="5316" y="3612"/>
                  </a:lnTo>
                  <a:lnTo>
                    <a:pt x="5352" y="3602"/>
                  </a:lnTo>
                  <a:lnTo>
                    <a:pt x="5387" y="3595"/>
                  </a:lnTo>
                  <a:lnTo>
                    <a:pt x="5424" y="3588"/>
                  </a:lnTo>
                  <a:lnTo>
                    <a:pt x="5460" y="3582"/>
                  </a:lnTo>
                  <a:lnTo>
                    <a:pt x="5496" y="3576"/>
                  </a:lnTo>
                  <a:lnTo>
                    <a:pt x="5533" y="3572"/>
                  </a:lnTo>
                  <a:lnTo>
                    <a:pt x="5570" y="3569"/>
                  </a:lnTo>
                  <a:lnTo>
                    <a:pt x="5552" y="3676"/>
                  </a:lnTo>
                  <a:lnTo>
                    <a:pt x="5528" y="3780"/>
                  </a:lnTo>
                  <a:lnTo>
                    <a:pt x="5501" y="3883"/>
                  </a:lnTo>
                  <a:lnTo>
                    <a:pt x="5470" y="3984"/>
                  </a:lnTo>
                  <a:lnTo>
                    <a:pt x="5434" y="4083"/>
                  </a:lnTo>
                  <a:lnTo>
                    <a:pt x="5393" y="4179"/>
                  </a:lnTo>
                  <a:lnTo>
                    <a:pt x="5348" y="4274"/>
                  </a:lnTo>
                  <a:lnTo>
                    <a:pt x="5300" y="4366"/>
                  </a:lnTo>
                  <a:lnTo>
                    <a:pt x="5248" y="4456"/>
                  </a:lnTo>
                  <a:lnTo>
                    <a:pt x="5192" y="4544"/>
                  </a:lnTo>
                  <a:lnTo>
                    <a:pt x="5131" y="4629"/>
                  </a:lnTo>
                  <a:lnTo>
                    <a:pt x="5068" y="4711"/>
                  </a:lnTo>
                  <a:lnTo>
                    <a:pt x="5001" y="4789"/>
                  </a:lnTo>
                  <a:lnTo>
                    <a:pt x="4931" y="4866"/>
                  </a:lnTo>
                  <a:lnTo>
                    <a:pt x="4858" y="4938"/>
                  </a:lnTo>
                  <a:lnTo>
                    <a:pt x="4781" y="5008"/>
                  </a:lnTo>
                  <a:lnTo>
                    <a:pt x="4701" y="5074"/>
                  </a:lnTo>
                  <a:lnTo>
                    <a:pt x="4619" y="5137"/>
                  </a:lnTo>
                  <a:lnTo>
                    <a:pt x="4533" y="5196"/>
                  </a:lnTo>
                  <a:lnTo>
                    <a:pt x="4446" y="5252"/>
                  </a:lnTo>
                  <a:lnTo>
                    <a:pt x="4356" y="5304"/>
                  </a:lnTo>
                  <a:lnTo>
                    <a:pt x="4262" y="5353"/>
                  </a:lnTo>
                  <a:lnTo>
                    <a:pt x="4167" y="5397"/>
                  </a:lnTo>
                  <a:lnTo>
                    <a:pt x="4070" y="5436"/>
                  </a:lnTo>
                  <a:lnTo>
                    <a:pt x="3971" y="5471"/>
                  </a:lnTo>
                  <a:lnTo>
                    <a:pt x="3870" y="5503"/>
                  </a:lnTo>
                  <a:lnTo>
                    <a:pt x="3766" y="5529"/>
                  </a:lnTo>
                  <a:lnTo>
                    <a:pt x="3661" y="5552"/>
                  </a:lnTo>
                  <a:lnTo>
                    <a:pt x="3555" y="5570"/>
                  </a:lnTo>
                  <a:lnTo>
                    <a:pt x="3447" y="5581"/>
                  </a:lnTo>
                  <a:lnTo>
                    <a:pt x="3337" y="5590"/>
                  </a:lnTo>
                  <a:lnTo>
                    <a:pt x="3227" y="5592"/>
                  </a:lnTo>
                  <a:lnTo>
                    <a:pt x="3115" y="5590"/>
                  </a:lnTo>
                  <a:lnTo>
                    <a:pt x="3006" y="5581"/>
                  </a:lnTo>
                  <a:lnTo>
                    <a:pt x="2899" y="5570"/>
                  </a:lnTo>
                  <a:lnTo>
                    <a:pt x="2792" y="5552"/>
                  </a:lnTo>
                  <a:lnTo>
                    <a:pt x="2687" y="5529"/>
                  </a:lnTo>
                  <a:lnTo>
                    <a:pt x="2584" y="5503"/>
                  </a:lnTo>
                  <a:lnTo>
                    <a:pt x="2482" y="5471"/>
                  </a:lnTo>
                  <a:lnTo>
                    <a:pt x="2382" y="5436"/>
                  </a:lnTo>
                  <a:lnTo>
                    <a:pt x="2285" y="5397"/>
                  </a:lnTo>
                  <a:lnTo>
                    <a:pt x="2190" y="5353"/>
                  </a:lnTo>
                  <a:lnTo>
                    <a:pt x="2098" y="5304"/>
                  </a:lnTo>
                  <a:lnTo>
                    <a:pt x="2007" y="5252"/>
                  </a:lnTo>
                  <a:lnTo>
                    <a:pt x="1919" y="5196"/>
                  </a:lnTo>
                  <a:lnTo>
                    <a:pt x="1834" y="5137"/>
                  </a:lnTo>
                  <a:lnTo>
                    <a:pt x="1752" y="5074"/>
                  </a:lnTo>
                  <a:lnTo>
                    <a:pt x="1673" y="5008"/>
                  </a:lnTo>
                  <a:lnTo>
                    <a:pt x="1596" y="4938"/>
                  </a:lnTo>
                  <a:lnTo>
                    <a:pt x="1522" y="4866"/>
                  </a:lnTo>
                  <a:lnTo>
                    <a:pt x="1452" y="4789"/>
                  </a:lnTo>
                  <a:lnTo>
                    <a:pt x="1385" y="4711"/>
                  </a:lnTo>
                  <a:lnTo>
                    <a:pt x="1321" y="4629"/>
                  </a:lnTo>
                  <a:lnTo>
                    <a:pt x="1262" y="4544"/>
                  </a:lnTo>
                  <a:lnTo>
                    <a:pt x="1205" y="4456"/>
                  </a:lnTo>
                  <a:lnTo>
                    <a:pt x="1153" y="4366"/>
                  </a:lnTo>
                  <a:lnTo>
                    <a:pt x="1104" y="4274"/>
                  </a:lnTo>
                  <a:lnTo>
                    <a:pt x="1060" y="4179"/>
                  </a:lnTo>
                  <a:lnTo>
                    <a:pt x="1019" y="4083"/>
                  </a:lnTo>
                  <a:lnTo>
                    <a:pt x="983" y="3984"/>
                  </a:lnTo>
                  <a:lnTo>
                    <a:pt x="951" y="3883"/>
                  </a:lnTo>
                  <a:lnTo>
                    <a:pt x="924" y="3780"/>
                  </a:lnTo>
                  <a:lnTo>
                    <a:pt x="902" y="3676"/>
                  </a:lnTo>
                  <a:lnTo>
                    <a:pt x="884" y="3569"/>
                  </a:lnTo>
                  <a:lnTo>
                    <a:pt x="919" y="3572"/>
                  </a:lnTo>
                  <a:lnTo>
                    <a:pt x="956" y="3576"/>
                  </a:lnTo>
                  <a:lnTo>
                    <a:pt x="993" y="3581"/>
                  </a:lnTo>
                  <a:lnTo>
                    <a:pt x="1028" y="3588"/>
                  </a:lnTo>
                  <a:lnTo>
                    <a:pt x="1064" y="3594"/>
                  </a:lnTo>
                  <a:lnTo>
                    <a:pt x="1099" y="3602"/>
                  </a:lnTo>
                  <a:lnTo>
                    <a:pt x="1135" y="3610"/>
                  </a:lnTo>
                  <a:lnTo>
                    <a:pt x="1170" y="3620"/>
                  </a:lnTo>
                  <a:lnTo>
                    <a:pt x="1206" y="3631"/>
                  </a:lnTo>
                  <a:lnTo>
                    <a:pt x="1240" y="3642"/>
                  </a:lnTo>
                  <a:lnTo>
                    <a:pt x="1275" y="3654"/>
                  </a:lnTo>
                  <a:lnTo>
                    <a:pt x="1309" y="3667"/>
                  </a:lnTo>
                  <a:lnTo>
                    <a:pt x="1343" y="3681"/>
                  </a:lnTo>
                  <a:lnTo>
                    <a:pt x="1377" y="3696"/>
                  </a:lnTo>
                  <a:lnTo>
                    <a:pt x="1410" y="3712"/>
                  </a:lnTo>
                  <a:lnTo>
                    <a:pt x="1443" y="3728"/>
                  </a:lnTo>
                  <a:lnTo>
                    <a:pt x="1476" y="3745"/>
                  </a:lnTo>
                  <a:lnTo>
                    <a:pt x="1508" y="3763"/>
                  </a:lnTo>
                  <a:lnTo>
                    <a:pt x="1539" y="3782"/>
                  </a:lnTo>
                  <a:lnTo>
                    <a:pt x="1571" y="3802"/>
                  </a:lnTo>
                  <a:lnTo>
                    <a:pt x="1602" y="3822"/>
                  </a:lnTo>
                  <a:lnTo>
                    <a:pt x="1631" y="3844"/>
                  </a:lnTo>
                  <a:lnTo>
                    <a:pt x="1661" y="3866"/>
                  </a:lnTo>
                  <a:lnTo>
                    <a:pt x="1690" y="3889"/>
                  </a:lnTo>
                  <a:lnTo>
                    <a:pt x="1719" y="3912"/>
                  </a:lnTo>
                  <a:lnTo>
                    <a:pt x="1747" y="3936"/>
                  </a:lnTo>
                  <a:lnTo>
                    <a:pt x="1775" y="3962"/>
                  </a:lnTo>
                  <a:lnTo>
                    <a:pt x="1802" y="3988"/>
                  </a:lnTo>
                  <a:lnTo>
                    <a:pt x="1828" y="4014"/>
                  </a:lnTo>
                  <a:lnTo>
                    <a:pt x="1854" y="4042"/>
                  </a:lnTo>
                  <a:lnTo>
                    <a:pt x="1879" y="4070"/>
                  </a:lnTo>
                  <a:lnTo>
                    <a:pt x="1904" y="4098"/>
                  </a:lnTo>
                  <a:lnTo>
                    <a:pt x="1904" y="4098"/>
                  </a:lnTo>
                  <a:lnTo>
                    <a:pt x="1932" y="4136"/>
                  </a:lnTo>
                  <a:lnTo>
                    <a:pt x="1962" y="4172"/>
                  </a:lnTo>
                  <a:lnTo>
                    <a:pt x="1994" y="4207"/>
                  </a:lnTo>
                  <a:lnTo>
                    <a:pt x="2026" y="4242"/>
                  </a:lnTo>
                  <a:lnTo>
                    <a:pt x="2058" y="4276"/>
                  </a:lnTo>
                  <a:lnTo>
                    <a:pt x="2092" y="4308"/>
                  </a:lnTo>
                  <a:lnTo>
                    <a:pt x="2126" y="4340"/>
                  </a:lnTo>
                  <a:lnTo>
                    <a:pt x="2162" y="4371"/>
                  </a:lnTo>
                  <a:lnTo>
                    <a:pt x="2199" y="4400"/>
                  </a:lnTo>
                  <a:lnTo>
                    <a:pt x="2237" y="4429"/>
                  </a:lnTo>
                  <a:lnTo>
                    <a:pt x="2274" y="4457"/>
                  </a:lnTo>
                  <a:lnTo>
                    <a:pt x="2314" y="4483"/>
                  </a:lnTo>
                  <a:lnTo>
                    <a:pt x="2353" y="4509"/>
                  </a:lnTo>
                  <a:lnTo>
                    <a:pt x="2393" y="4534"/>
                  </a:lnTo>
                  <a:lnTo>
                    <a:pt x="2434" y="4557"/>
                  </a:lnTo>
                  <a:lnTo>
                    <a:pt x="2477" y="4579"/>
                  </a:lnTo>
                  <a:lnTo>
                    <a:pt x="2520" y="4601"/>
                  </a:lnTo>
                  <a:lnTo>
                    <a:pt x="2562" y="4620"/>
                  </a:lnTo>
                  <a:lnTo>
                    <a:pt x="2606" y="4639"/>
                  </a:lnTo>
                  <a:lnTo>
                    <a:pt x="2651" y="4656"/>
                  </a:lnTo>
                  <a:lnTo>
                    <a:pt x="2696" y="4672"/>
                  </a:lnTo>
                  <a:lnTo>
                    <a:pt x="2742" y="4687"/>
                  </a:lnTo>
                  <a:lnTo>
                    <a:pt x="2788" y="4700"/>
                  </a:lnTo>
                  <a:lnTo>
                    <a:pt x="2836" y="4712"/>
                  </a:lnTo>
                  <a:lnTo>
                    <a:pt x="2883" y="4724"/>
                  </a:lnTo>
                  <a:lnTo>
                    <a:pt x="2931" y="4732"/>
                  </a:lnTo>
                  <a:lnTo>
                    <a:pt x="2979" y="4740"/>
                  </a:lnTo>
                  <a:lnTo>
                    <a:pt x="3028" y="4748"/>
                  </a:lnTo>
                  <a:lnTo>
                    <a:pt x="3078" y="4752"/>
                  </a:lnTo>
                  <a:lnTo>
                    <a:pt x="3127" y="4756"/>
                  </a:lnTo>
                  <a:lnTo>
                    <a:pt x="3177" y="4758"/>
                  </a:lnTo>
                  <a:lnTo>
                    <a:pt x="3227" y="4759"/>
                  </a:lnTo>
                  <a:close/>
                  <a:moveTo>
                    <a:pt x="3227" y="0"/>
                  </a:moveTo>
                  <a:lnTo>
                    <a:pt x="3388" y="4"/>
                  </a:lnTo>
                  <a:lnTo>
                    <a:pt x="3548" y="15"/>
                  </a:lnTo>
                  <a:lnTo>
                    <a:pt x="3704" y="36"/>
                  </a:lnTo>
                  <a:lnTo>
                    <a:pt x="3859" y="63"/>
                  </a:lnTo>
                  <a:lnTo>
                    <a:pt x="4011" y="96"/>
                  </a:lnTo>
                  <a:lnTo>
                    <a:pt x="4161" y="137"/>
                  </a:lnTo>
                  <a:lnTo>
                    <a:pt x="4307" y="186"/>
                  </a:lnTo>
                  <a:lnTo>
                    <a:pt x="4450" y="242"/>
                  </a:lnTo>
                  <a:lnTo>
                    <a:pt x="4590" y="303"/>
                  </a:lnTo>
                  <a:lnTo>
                    <a:pt x="4728" y="371"/>
                  </a:lnTo>
                  <a:lnTo>
                    <a:pt x="4860" y="445"/>
                  </a:lnTo>
                  <a:lnTo>
                    <a:pt x="4989" y="525"/>
                  </a:lnTo>
                  <a:lnTo>
                    <a:pt x="5114" y="611"/>
                  </a:lnTo>
                  <a:lnTo>
                    <a:pt x="5235" y="702"/>
                  </a:lnTo>
                  <a:lnTo>
                    <a:pt x="5349" y="798"/>
                  </a:lnTo>
                  <a:lnTo>
                    <a:pt x="5461" y="900"/>
                  </a:lnTo>
                  <a:lnTo>
                    <a:pt x="5567" y="1008"/>
                  </a:lnTo>
                  <a:lnTo>
                    <a:pt x="5669" y="1119"/>
                  </a:lnTo>
                  <a:lnTo>
                    <a:pt x="5765" y="1237"/>
                  </a:lnTo>
                  <a:lnTo>
                    <a:pt x="5856" y="1357"/>
                  </a:lnTo>
                  <a:lnTo>
                    <a:pt x="5940" y="1482"/>
                  </a:lnTo>
                  <a:lnTo>
                    <a:pt x="6020" y="1611"/>
                  </a:lnTo>
                  <a:lnTo>
                    <a:pt x="6093" y="1745"/>
                  </a:lnTo>
                  <a:lnTo>
                    <a:pt x="6161" y="1881"/>
                  </a:lnTo>
                  <a:lnTo>
                    <a:pt x="6221" y="2022"/>
                  </a:lnTo>
                  <a:lnTo>
                    <a:pt x="6276" y="2165"/>
                  </a:lnTo>
                  <a:lnTo>
                    <a:pt x="6323" y="2312"/>
                  </a:lnTo>
                  <a:lnTo>
                    <a:pt x="6363" y="2461"/>
                  </a:lnTo>
                  <a:lnTo>
                    <a:pt x="6398" y="2614"/>
                  </a:lnTo>
                  <a:lnTo>
                    <a:pt x="6423" y="2769"/>
                  </a:lnTo>
                  <a:lnTo>
                    <a:pt x="6442" y="2927"/>
                  </a:lnTo>
                  <a:lnTo>
                    <a:pt x="6452" y="3086"/>
                  </a:lnTo>
                  <a:lnTo>
                    <a:pt x="5584" y="3086"/>
                  </a:lnTo>
                  <a:lnTo>
                    <a:pt x="5540" y="3083"/>
                  </a:lnTo>
                  <a:lnTo>
                    <a:pt x="5497" y="3079"/>
                  </a:lnTo>
                  <a:lnTo>
                    <a:pt x="5454" y="3073"/>
                  </a:lnTo>
                  <a:lnTo>
                    <a:pt x="5411" y="3067"/>
                  </a:lnTo>
                  <a:lnTo>
                    <a:pt x="5368" y="3058"/>
                  </a:lnTo>
                  <a:lnTo>
                    <a:pt x="5326" y="3050"/>
                  </a:lnTo>
                  <a:lnTo>
                    <a:pt x="5284" y="3041"/>
                  </a:lnTo>
                  <a:lnTo>
                    <a:pt x="5242" y="3029"/>
                  </a:lnTo>
                  <a:lnTo>
                    <a:pt x="5200" y="3017"/>
                  </a:lnTo>
                  <a:lnTo>
                    <a:pt x="5160" y="3004"/>
                  </a:lnTo>
                  <a:lnTo>
                    <a:pt x="5118" y="2990"/>
                  </a:lnTo>
                  <a:lnTo>
                    <a:pt x="5078" y="2974"/>
                  </a:lnTo>
                  <a:lnTo>
                    <a:pt x="5038" y="2958"/>
                  </a:lnTo>
                  <a:lnTo>
                    <a:pt x="4999" y="2941"/>
                  </a:lnTo>
                  <a:lnTo>
                    <a:pt x="4960" y="2922"/>
                  </a:lnTo>
                  <a:lnTo>
                    <a:pt x="4921" y="2903"/>
                  </a:lnTo>
                  <a:lnTo>
                    <a:pt x="4883" y="2883"/>
                  </a:lnTo>
                  <a:lnTo>
                    <a:pt x="4845" y="2862"/>
                  </a:lnTo>
                  <a:lnTo>
                    <a:pt x="4808" y="2839"/>
                  </a:lnTo>
                  <a:lnTo>
                    <a:pt x="4771" y="2817"/>
                  </a:lnTo>
                  <a:lnTo>
                    <a:pt x="4735" y="2792"/>
                  </a:lnTo>
                  <a:lnTo>
                    <a:pt x="4700" y="2767"/>
                  </a:lnTo>
                  <a:lnTo>
                    <a:pt x="4665" y="2741"/>
                  </a:lnTo>
                  <a:lnTo>
                    <a:pt x="4632" y="2715"/>
                  </a:lnTo>
                  <a:lnTo>
                    <a:pt x="4597" y="2686"/>
                  </a:lnTo>
                  <a:lnTo>
                    <a:pt x="4565" y="2658"/>
                  </a:lnTo>
                  <a:lnTo>
                    <a:pt x="4533" y="2628"/>
                  </a:lnTo>
                  <a:lnTo>
                    <a:pt x="4501" y="2598"/>
                  </a:lnTo>
                  <a:lnTo>
                    <a:pt x="4472" y="2567"/>
                  </a:lnTo>
                  <a:lnTo>
                    <a:pt x="4442" y="2535"/>
                  </a:lnTo>
                  <a:lnTo>
                    <a:pt x="4412" y="2502"/>
                  </a:lnTo>
                  <a:lnTo>
                    <a:pt x="4385" y="2467"/>
                  </a:lnTo>
                  <a:lnTo>
                    <a:pt x="4385" y="2467"/>
                  </a:lnTo>
                  <a:lnTo>
                    <a:pt x="4359" y="2435"/>
                  </a:lnTo>
                  <a:lnTo>
                    <a:pt x="4333" y="2405"/>
                  </a:lnTo>
                  <a:lnTo>
                    <a:pt x="4306" y="2374"/>
                  </a:lnTo>
                  <a:lnTo>
                    <a:pt x="4277" y="2343"/>
                  </a:lnTo>
                  <a:lnTo>
                    <a:pt x="4249" y="2315"/>
                  </a:lnTo>
                  <a:lnTo>
                    <a:pt x="4219" y="2286"/>
                  </a:lnTo>
                  <a:lnTo>
                    <a:pt x="4189" y="2258"/>
                  </a:lnTo>
                  <a:lnTo>
                    <a:pt x="4158" y="2232"/>
                  </a:lnTo>
                  <a:lnTo>
                    <a:pt x="4126" y="2206"/>
                  </a:lnTo>
                  <a:lnTo>
                    <a:pt x="4093" y="2181"/>
                  </a:lnTo>
                  <a:lnTo>
                    <a:pt x="4059" y="2157"/>
                  </a:lnTo>
                  <a:lnTo>
                    <a:pt x="4025" y="2133"/>
                  </a:lnTo>
                  <a:lnTo>
                    <a:pt x="3991" y="2111"/>
                  </a:lnTo>
                  <a:lnTo>
                    <a:pt x="3955" y="2089"/>
                  </a:lnTo>
                  <a:lnTo>
                    <a:pt x="3920" y="2069"/>
                  </a:lnTo>
                  <a:lnTo>
                    <a:pt x="3883" y="2050"/>
                  </a:lnTo>
                  <a:lnTo>
                    <a:pt x="3845" y="2033"/>
                  </a:lnTo>
                  <a:lnTo>
                    <a:pt x="3807" y="2015"/>
                  </a:lnTo>
                  <a:lnTo>
                    <a:pt x="3769" y="1999"/>
                  </a:lnTo>
                  <a:lnTo>
                    <a:pt x="3730" y="1984"/>
                  </a:lnTo>
                  <a:lnTo>
                    <a:pt x="3691" y="1970"/>
                  </a:lnTo>
                  <a:lnTo>
                    <a:pt x="3651" y="1957"/>
                  </a:lnTo>
                  <a:lnTo>
                    <a:pt x="3611" y="1945"/>
                  </a:lnTo>
                  <a:lnTo>
                    <a:pt x="3569" y="1934"/>
                  </a:lnTo>
                  <a:lnTo>
                    <a:pt x="3528" y="1926"/>
                  </a:lnTo>
                  <a:lnTo>
                    <a:pt x="3486" y="1918"/>
                  </a:lnTo>
                  <a:lnTo>
                    <a:pt x="3444" y="1911"/>
                  </a:lnTo>
                  <a:lnTo>
                    <a:pt x="3401" y="1905"/>
                  </a:lnTo>
                  <a:lnTo>
                    <a:pt x="3358" y="1900"/>
                  </a:lnTo>
                  <a:lnTo>
                    <a:pt x="3314" y="1896"/>
                  </a:lnTo>
                  <a:lnTo>
                    <a:pt x="3272" y="1895"/>
                  </a:lnTo>
                  <a:lnTo>
                    <a:pt x="3227" y="1894"/>
                  </a:lnTo>
                  <a:lnTo>
                    <a:pt x="3183" y="1895"/>
                  </a:lnTo>
                  <a:lnTo>
                    <a:pt x="3139" y="1896"/>
                  </a:lnTo>
                  <a:lnTo>
                    <a:pt x="3096" y="1900"/>
                  </a:lnTo>
                  <a:lnTo>
                    <a:pt x="3053" y="1905"/>
                  </a:lnTo>
                  <a:lnTo>
                    <a:pt x="3010" y="1911"/>
                  </a:lnTo>
                  <a:lnTo>
                    <a:pt x="2969" y="1918"/>
                  </a:lnTo>
                  <a:lnTo>
                    <a:pt x="2927" y="1926"/>
                  </a:lnTo>
                  <a:lnTo>
                    <a:pt x="2886" y="1934"/>
                  </a:lnTo>
                  <a:lnTo>
                    <a:pt x="2844" y="1945"/>
                  </a:lnTo>
                  <a:lnTo>
                    <a:pt x="2804" y="1957"/>
                  </a:lnTo>
                  <a:lnTo>
                    <a:pt x="2764" y="1970"/>
                  </a:lnTo>
                  <a:lnTo>
                    <a:pt x="2725" y="1984"/>
                  </a:lnTo>
                  <a:lnTo>
                    <a:pt x="2685" y="1999"/>
                  </a:lnTo>
                  <a:lnTo>
                    <a:pt x="2646" y="2015"/>
                  </a:lnTo>
                  <a:lnTo>
                    <a:pt x="2610" y="2033"/>
                  </a:lnTo>
                  <a:lnTo>
                    <a:pt x="2572" y="2050"/>
                  </a:lnTo>
                  <a:lnTo>
                    <a:pt x="2535" y="2069"/>
                  </a:lnTo>
                  <a:lnTo>
                    <a:pt x="2499" y="2089"/>
                  </a:lnTo>
                  <a:lnTo>
                    <a:pt x="2464" y="2111"/>
                  </a:lnTo>
                  <a:lnTo>
                    <a:pt x="2428" y="2133"/>
                  </a:lnTo>
                  <a:lnTo>
                    <a:pt x="2395" y="2157"/>
                  </a:lnTo>
                  <a:lnTo>
                    <a:pt x="2361" y="2181"/>
                  </a:lnTo>
                  <a:lnTo>
                    <a:pt x="2329" y="2206"/>
                  </a:lnTo>
                  <a:lnTo>
                    <a:pt x="2297" y="2232"/>
                  </a:lnTo>
                  <a:lnTo>
                    <a:pt x="2266" y="2258"/>
                  </a:lnTo>
                  <a:lnTo>
                    <a:pt x="2235" y="2286"/>
                  </a:lnTo>
                  <a:lnTo>
                    <a:pt x="2206" y="2315"/>
                  </a:lnTo>
                  <a:lnTo>
                    <a:pt x="2176" y="2343"/>
                  </a:lnTo>
                  <a:lnTo>
                    <a:pt x="2149" y="2374"/>
                  </a:lnTo>
                  <a:lnTo>
                    <a:pt x="2122" y="2405"/>
                  </a:lnTo>
                  <a:lnTo>
                    <a:pt x="2096" y="2435"/>
                  </a:lnTo>
                  <a:lnTo>
                    <a:pt x="2069" y="2467"/>
                  </a:lnTo>
                  <a:lnTo>
                    <a:pt x="2069" y="2467"/>
                  </a:lnTo>
                  <a:lnTo>
                    <a:pt x="2042" y="2502"/>
                  </a:lnTo>
                  <a:lnTo>
                    <a:pt x="2013" y="2535"/>
                  </a:lnTo>
                  <a:lnTo>
                    <a:pt x="1983" y="2567"/>
                  </a:lnTo>
                  <a:lnTo>
                    <a:pt x="1953" y="2598"/>
                  </a:lnTo>
                  <a:lnTo>
                    <a:pt x="1921" y="2628"/>
                  </a:lnTo>
                  <a:lnTo>
                    <a:pt x="1889" y="2658"/>
                  </a:lnTo>
                  <a:lnTo>
                    <a:pt x="1857" y="2686"/>
                  </a:lnTo>
                  <a:lnTo>
                    <a:pt x="1824" y="2714"/>
                  </a:lnTo>
                  <a:lnTo>
                    <a:pt x="1790" y="2741"/>
                  </a:lnTo>
                  <a:lnTo>
                    <a:pt x="1754" y="2767"/>
                  </a:lnTo>
                  <a:lnTo>
                    <a:pt x="1719" y="2792"/>
                  </a:lnTo>
                  <a:lnTo>
                    <a:pt x="1683" y="2816"/>
                  </a:lnTo>
                  <a:lnTo>
                    <a:pt x="1647" y="2839"/>
                  </a:lnTo>
                  <a:lnTo>
                    <a:pt x="1610" y="2862"/>
                  </a:lnTo>
                  <a:lnTo>
                    <a:pt x="1572" y="2883"/>
                  </a:lnTo>
                  <a:lnTo>
                    <a:pt x="1534" y="2903"/>
                  </a:lnTo>
                  <a:lnTo>
                    <a:pt x="1495" y="2922"/>
                  </a:lnTo>
                  <a:lnTo>
                    <a:pt x="1456" y="2941"/>
                  </a:lnTo>
                  <a:lnTo>
                    <a:pt x="1416" y="2958"/>
                  </a:lnTo>
                  <a:lnTo>
                    <a:pt x="1375" y="2974"/>
                  </a:lnTo>
                  <a:lnTo>
                    <a:pt x="1335" y="2990"/>
                  </a:lnTo>
                  <a:lnTo>
                    <a:pt x="1294" y="3004"/>
                  </a:lnTo>
                  <a:lnTo>
                    <a:pt x="1253" y="3017"/>
                  </a:lnTo>
                  <a:lnTo>
                    <a:pt x="1212" y="3029"/>
                  </a:lnTo>
                  <a:lnTo>
                    <a:pt x="1169" y="3039"/>
                  </a:lnTo>
                  <a:lnTo>
                    <a:pt x="1127" y="3050"/>
                  </a:lnTo>
                  <a:lnTo>
                    <a:pt x="1085" y="3058"/>
                  </a:lnTo>
                  <a:lnTo>
                    <a:pt x="1043" y="3067"/>
                  </a:lnTo>
                  <a:lnTo>
                    <a:pt x="999" y="3073"/>
                  </a:lnTo>
                  <a:lnTo>
                    <a:pt x="956" y="3079"/>
                  </a:lnTo>
                  <a:lnTo>
                    <a:pt x="912" y="3083"/>
                  </a:lnTo>
                  <a:lnTo>
                    <a:pt x="870" y="3086"/>
                  </a:lnTo>
                  <a:lnTo>
                    <a:pt x="0" y="3086"/>
                  </a:lnTo>
                  <a:lnTo>
                    <a:pt x="11" y="2927"/>
                  </a:lnTo>
                  <a:lnTo>
                    <a:pt x="30" y="2769"/>
                  </a:lnTo>
                  <a:lnTo>
                    <a:pt x="56" y="2614"/>
                  </a:lnTo>
                  <a:lnTo>
                    <a:pt x="89" y="2461"/>
                  </a:lnTo>
                  <a:lnTo>
                    <a:pt x="129" y="2312"/>
                  </a:lnTo>
                  <a:lnTo>
                    <a:pt x="177" y="2165"/>
                  </a:lnTo>
                  <a:lnTo>
                    <a:pt x="231" y="2022"/>
                  </a:lnTo>
                  <a:lnTo>
                    <a:pt x="292" y="1881"/>
                  </a:lnTo>
                  <a:lnTo>
                    <a:pt x="359" y="1745"/>
                  </a:lnTo>
                  <a:lnTo>
                    <a:pt x="432" y="1611"/>
                  </a:lnTo>
                  <a:lnTo>
                    <a:pt x="512" y="1482"/>
                  </a:lnTo>
                  <a:lnTo>
                    <a:pt x="597" y="1357"/>
                  </a:lnTo>
                  <a:lnTo>
                    <a:pt x="687" y="1237"/>
                  </a:lnTo>
                  <a:lnTo>
                    <a:pt x="784" y="1119"/>
                  </a:lnTo>
                  <a:lnTo>
                    <a:pt x="885" y="1008"/>
                  </a:lnTo>
                  <a:lnTo>
                    <a:pt x="992" y="900"/>
                  </a:lnTo>
                  <a:lnTo>
                    <a:pt x="1103" y="798"/>
                  </a:lnTo>
                  <a:lnTo>
                    <a:pt x="1219" y="702"/>
                  </a:lnTo>
                  <a:lnTo>
                    <a:pt x="1340" y="611"/>
                  </a:lnTo>
                  <a:lnTo>
                    <a:pt x="1464" y="525"/>
                  </a:lnTo>
                  <a:lnTo>
                    <a:pt x="1593" y="445"/>
                  </a:lnTo>
                  <a:lnTo>
                    <a:pt x="1726" y="371"/>
                  </a:lnTo>
                  <a:lnTo>
                    <a:pt x="1862" y="303"/>
                  </a:lnTo>
                  <a:lnTo>
                    <a:pt x="2002" y="242"/>
                  </a:lnTo>
                  <a:lnTo>
                    <a:pt x="2145" y="186"/>
                  </a:lnTo>
                  <a:lnTo>
                    <a:pt x="2292" y="137"/>
                  </a:lnTo>
                  <a:lnTo>
                    <a:pt x="2441" y="96"/>
                  </a:lnTo>
                  <a:lnTo>
                    <a:pt x="2594" y="63"/>
                  </a:lnTo>
                  <a:lnTo>
                    <a:pt x="2748" y="36"/>
                  </a:lnTo>
                  <a:lnTo>
                    <a:pt x="2906" y="15"/>
                  </a:lnTo>
                  <a:lnTo>
                    <a:pt x="3064" y="4"/>
                  </a:lnTo>
                  <a:lnTo>
                    <a:pt x="3227" y="0"/>
                  </a:lnTo>
                  <a:close/>
                  <a:moveTo>
                    <a:pt x="884" y="2883"/>
                  </a:moveTo>
                  <a:lnTo>
                    <a:pt x="921" y="2880"/>
                  </a:lnTo>
                  <a:lnTo>
                    <a:pt x="957" y="2875"/>
                  </a:lnTo>
                  <a:lnTo>
                    <a:pt x="994" y="2870"/>
                  </a:lnTo>
                  <a:lnTo>
                    <a:pt x="1029" y="2864"/>
                  </a:lnTo>
                  <a:lnTo>
                    <a:pt x="1066" y="2857"/>
                  </a:lnTo>
                  <a:lnTo>
                    <a:pt x="1102" y="2849"/>
                  </a:lnTo>
                  <a:lnTo>
                    <a:pt x="1137" y="2840"/>
                  </a:lnTo>
                  <a:lnTo>
                    <a:pt x="1173" y="2831"/>
                  </a:lnTo>
                  <a:lnTo>
                    <a:pt x="1208" y="2820"/>
                  </a:lnTo>
                  <a:lnTo>
                    <a:pt x="1244" y="2808"/>
                  </a:lnTo>
                  <a:lnTo>
                    <a:pt x="1278" y="2795"/>
                  </a:lnTo>
                  <a:lnTo>
                    <a:pt x="1313" y="2782"/>
                  </a:lnTo>
                  <a:lnTo>
                    <a:pt x="1347" y="2769"/>
                  </a:lnTo>
                  <a:lnTo>
                    <a:pt x="1380" y="2754"/>
                  </a:lnTo>
                  <a:lnTo>
                    <a:pt x="1413" y="2739"/>
                  </a:lnTo>
                  <a:lnTo>
                    <a:pt x="1446" y="2722"/>
                  </a:lnTo>
                  <a:lnTo>
                    <a:pt x="1478" y="2704"/>
                  </a:lnTo>
                  <a:lnTo>
                    <a:pt x="1510" y="2686"/>
                  </a:lnTo>
                  <a:lnTo>
                    <a:pt x="1542" y="2668"/>
                  </a:lnTo>
                  <a:lnTo>
                    <a:pt x="1573" y="2647"/>
                  </a:lnTo>
                  <a:lnTo>
                    <a:pt x="1604" y="2627"/>
                  </a:lnTo>
                  <a:lnTo>
                    <a:pt x="1634" y="2606"/>
                  </a:lnTo>
                  <a:lnTo>
                    <a:pt x="1663" y="2583"/>
                  </a:lnTo>
                  <a:lnTo>
                    <a:pt x="1693" y="2561"/>
                  </a:lnTo>
                  <a:lnTo>
                    <a:pt x="1721" y="2537"/>
                  </a:lnTo>
                  <a:lnTo>
                    <a:pt x="1750" y="2514"/>
                  </a:lnTo>
                  <a:lnTo>
                    <a:pt x="1777" y="2489"/>
                  </a:lnTo>
                  <a:lnTo>
                    <a:pt x="1803" y="2463"/>
                  </a:lnTo>
                  <a:lnTo>
                    <a:pt x="1829" y="2437"/>
                  </a:lnTo>
                  <a:lnTo>
                    <a:pt x="1854" y="2409"/>
                  </a:lnTo>
                  <a:lnTo>
                    <a:pt x="1879" y="2382"/>
                  </a:lnTo>
                  <a:lnTo>
                    <a:pt x="1904" y="2354"/>
                  </a:lnTo>
                  <a:lnTo>
                    <a:pt x="1904" y="2354"/>
                  </a:lnTo>
                  <a:lnTo>
                    <a:pt x="1932" y="2316"/>
                  </a:lnTo>
                  <a:lnTo>
                    <a:pt x="1962" y="2280"/>
                  </a:lnTo>
                  <a:lnTo>
                    <a:pt x="1994" y="2245"/>
                  </a:lnTo>
                  <a:lnTo>
                    <a:pt x="2026" y="2210"/>
                  </a:lnTo>
                  <a:lnTo>
                    <a:pt x="2058" y="2176"/>
                  </a:lnTo>
                  <a:lnTo>
                    <a:pt x="2092" y="2144"/>
                  </a:lnTo>
                  <a:lnTo>
                    <a:pt x="2126" y="2112"/>
                  </a:lnTo>
                  <a:lnTo>
                    <a:pt x="2162" y="2081"/>
                  </a:lnTo>
                  <a:lnTo>
                    <a:pt x="2199" y="2052"/>
                  </a:lnTo>
                  <a:lnTo>
                    <a:pt x="2237" y="2022"/>
                  </a:lnTo>
                  <a:lnTo>
                    <a:pt x="2274" y="1995"/>
                  </a:lnTo>
                  <a:lnTo>
                    <a:pt x="2314" y="1969"/>
                  </a:lnTo>
                  <a:lnTo>
                    <a:pt x="2353" y="1943"/>
                  </a:lnTo>
                  <a:lnTo>
                    <a:pt x="2393" y="1918"/>
                  </a:lnTo>
                  <a:lnTo>
                    <a:pt x="2434" y="1895"/>
                  </a:lnTo>
                  <a:lnTo>
                    <a:pt x="2477" y="1873"/>
                  </a:lnTo>
                  <a:lnTo>
                    <a:pt x="2520" y="1851"/>
                  </a:lnTo>
                  <a:lnTo>
                    <a:pt x="2562" y="1831"/>
                  </a:lnTo>
                  <a:lnTo>
                    <a:pt x="2606" y="1813"/>
                  </a:lnTo>
                  <a:lnTo>
                    <a:pt x="2651" y="1796"/>
                  </a:lnTo>
                  <a:lnTo>
                    <a:pt x="2696" y="1780"/>
                  </a:lnTo>
                  <a:lnTo>
                    <a:pt x="2742" y="1765"/>
                  </a:lnTo>
                  <a:lnTo>
                    <a:pt x="2788" y="1752"/>
                  </a:lnTo>
                  <a:lnTo>
                    <a:pt x="2836" y="1739"/>
                  </a:lnTo>
                  <a:lnTo>
                    <a:pt x="2883" y="1728"/>
                  </a:lnTo>
                  <a:lnTo>
                    <a:pt x="2931" y="1719"/>
                  </a:lnTo>
                  <a:lnTo>
                    <a:pt x="2979" y="1712"/>
                  </a:lnTo>
                  <a:lnTo>
                    <a:pt x="3028" y="1705"/>
                  </a:lnTo>
                  <a:lnTo>
                    <a:pt x="3078" y="1700"/>
                  </a:lnTo>
                  <a:lnTo>
                    <a:pt x="3127" y="1695"/>
                  </a:lnTo>
                  <a:lnTo>
                    <a:pt x="3177" y="1694"/>
                  </a:lnTo>
                  <a:lnTo>
                    <a:pt x="3227" y="1693"/>
                  </a:lnTo>
                  <a:lnTo>
                    <a:pt x="3278" y="1694"/>
                  </a:lnTo>
                  <a:lnTo>
                    <a:pt x="3327" y="1695"/>
                  </a:lnTo>
                  <a:lnTo>
                    <a:pt x="3377" y="1700"/>
                  </a:lnTo>
                  <a:lnTo>
                    <a:pt x="3427" y="1705"/>
                  </a:lnTo>
                  <a:lnTo>
                    <a:pt x="3476" y="1712"/>
                  </a:lnTo>
                  <a:lnTo>
                    <a:pt x="3524" y="1719"/>
                  </a:lnTo>
                  <a:lnTo>
                    <a:pt x="3571" y="1728"/>
                  </a:lnTo>
                  <a:lnTo>
                    <a:pt x="3619" y="1739"/>
                  </a:lnTo>
                  <a:lnTo>
                    <a:pt x="3666" y="1752"/>
                  </a:lnTo>
                  <a:lnTo>
                    <a:pt x="3712" y="1765"/>
                  </a:lnTo>
                  <a:lnTo>
                    <a:pt x="3759" y="1780"/>
                  </a:lnTo>
                  <a:lnTo>
                    <a:pt x="3804" y="1796"/>
                  </a:lnTo>
                  <a:lnTo>
                    <a:pt x="3847" y="1813"/>
                  </a:lnTo>
                  <a:lnTo>
                    <a:pt x="3892" y="1831"/>
                  </a:lnTo>
                  <a:lnTo>
                    <a:pt x="3935" y="1851"/>
                  </a:lnTo>
                  <a:lnTo>
                    <a:pt x="3978" y="1873"/>
                  </a:lnTo>
                  <a:lnTo>
                    <a:pt x="4020" y="1895"/>
                  </a:lnTo>
                  <a:lnTo>
                    <a:pt x="4061" y="1918"/>
                  </a:lnTo>
                  <a:lnTo>
                    <a:pt x="4102" y="1943"/>
                  </a:lnTo>
                  <a:lnTo>
                    <a:pt x="4141" y="1969"/>
                  </a:lnTo>
                  <a:lnTo>
                    <a:pt x="4180" y="1995"/>
                  </a:lnTo>
                  <a:lnTo>
                    <a:pt x="4218" y="2022"/>
                  </a:lnTo>
                  <a:lnTo>
                    <a:pt x="4256" y="2052"/>
                  </a:lnTo>
                  <a:lnTo>
                    <a:pt x="4293" y="2081"/>
                  </a:lnTo>
                  <a:lnTo>
                    <a:pt x="4328" y="2112"/>
                  </a:lnTo>
                  <a:lnTo>
                    <a:pt x="4363" y="2144"/>
                  </a:lnTo>
                  <a:lnTo>
                    <a:pt x="4397" y="2176"/>
                  </a:lnTo>
                  <a:lnTo>
                    <a:pt x="4429" y="2210"/>
                  </a:lnTo>
                  <a:lnTo>
                    <a:pt x="4461" y="2245"/>
                  </a:lnTo>
                  <a:lnTo>
                    <a:pt x="4492" y="2280"/>
                  </a:lnTo>
                  <a:lnTo>
                    <a:pt x="4523" y="2316"/>
                  </a:lnTo>
                  <a:lnTo>
                    <a:pt x="4551" y="2354"/>
                  </a:lnTo>
                  <a:lnTo>
                    <a:pt x="4551" y="2354"/>
                  </a:lnTo>
                  <a:lnTo>
                    <a:pt x="4576" y="2382"/>
                  </a:lnTo>
                  <a:lnTo>
                    <a:pt x="4601" y="2409"/>
                  </a:lnTo>
                  <a:lnTo>
                    <a:pt x="4626" y="2437"/>
                  </a:lnTo>
                  <a:lnTo>
                    <a:pt x="4652" y="2463"/>
                  </a:lnTo>
                  <a:lnTo>
                    <a:pt x="4678" y="2489"/>
                  </a:lnTo>
                  <a:lnTo>
                    <a:pt x="4705" y="2514"/>
                  </a:lnTo>
                  <a:lnTo>
                    <a:pt x="4733" y="2538"/>
                  </a:lnTo>
                  <a:lnTo>
                    <a:pt x="4762" y="2561"/>
                  </a:lnTo>
                  <a:lnTo>
                    <a:pt x="4792" y="2585"/>
                  </a:lnTo>
                  <a:lnTo>
                    <a:pt x="4820" y="2606"/>
                  </a:lnTo>
                  <a:lnTo>
                    <a:pt x="4851" y="2627"/>
                  </a:lnTo>
                  <a:lnTo>
                    <a:pt x="4882" y="2647"/>
                  </a:lnTo>
                  <a:lnTo>
                    <a:pt x="4912" y="2668"/>
                  </a:lnTo>
                  <a:lnTo>
                    <a:pt x="4943" y="2686"/>
                  </a:lnTo>
                  <a:lnTo>
                    <a:pt x="4975" y="2704"/>
                  </a:lnTo>
                  <a:lnTo>
                    <a:pt x="5008" y="2722"/>
                  </a:lnTo>
                  <a:lnTo>
                    <a:pt x="5040" y="2739"/>
                  </a:lnTo>
                  <a:lnTo>
                    <a:pt x="5073" y="2754"/>
                  </a:lnTo>
                  <a:lnTo>
                    <a:pt x="5108" y="2769"/>
                  </a:lnTo>
                  <a:lnTo>
                    <a:pt x="5141" y="2782"/>
                  </a:lnTo>
                  <a:lnTo>
                    <a:pt x="5175" y="2797"/>
                  </a:lnTo>
                  <a:lnTo>
                    <a:pt x="5211" y="2808"/>
                  </a:lnTo>
                  <a:lnTo>
                    <a:pt x="5245" y="2820"/>
                  </a:lnTo>
                  <a:lnTo>
                    <a:pt x="5281" y="2831"/>
                  </a:lnTo>
                  <a:lnTo>
                    <a:pt x="5316" y="2840"/>
                  </a:lnTo>
                  <a:lnTo>
                    <a:pt x="5352" y="2849"/>
                  </a:lnTo>
                  <a:lnTo>
                    <a:pt x="5387" y="2857"/>
                  </a:lnTo>
                  <a:lnTo>
                    <a:pt x="5423" y="2864"/>
                  </a:lnTo>
                  <a:lnTo>
                    <a:pt x="5460" y="2870"/>
                  </a:lnTo>
                  <a:lnTo>
                    <a:pt x="5496" y="2875"/>
                  </a:lnTo>
                  <a:lnTo>
                    <a:pt x="5533" y="2880"/>
                  </a:lnTo>
                  <a:lnTo>
                    <a:pt x="5570" y="2883"/>
                  </a:lnTo>
                  <a:lnTo>
                    <a:pt x="5552" y="2776"/>
                  </a:lnTo>
                  <a:lnTo>
                    <a:pt x="5528" y="2672"/>
                  </a:lnTo>
                  <a:lnTo>
                    <a:pt x="5501" y="2569"/>
                  </a:lnTo>
                  <a:lnTo>
                    <a:pt x="5469" y="2469"/>
                  </a:lnTo>
                  <a:lnTo>
                    <a:pt x="5434" y="2369"/>
                  </a:lnTo>
                  <a:lnTo>
                    <a:pt x="5393" y="2272"/>
                  </a:lnTo>
                  <a:lnTo>
                    <a:pt x="5348" y="2177"/>
                  </a:lnTo>
                  <a:lnTo>
                    <a:pt x="5300" y="2085"/>
                  </a:lnTo>
                  <a:lnTo>
                    <a:pt x="5248" y="1996"/>
                  </a:lnTo>
                  <a:lnTo>
                    <a:pt x="5191" y="1908"/>
                  </a:lnTo>
                  <a:lnTo>
                    <a:pt x="5131" y="1823"/>
                  </a:lnTo>
                  <a:lnTo>
                    <a:pt x="5068" y="1741"/>
                  </a:lnTo>
                  <a:lnTo>
                    <a:pt x="5001" y="1662"/>
                  </a:lnTo>
                  <a:lnTo>
                    <a:pt x="4931" y="1586"/>
                  </a:lnTo>
                  <a:lnTo>
                    <a:pt x="4858" y="1514"/>
                  </a:lnTo>
                  <a:lnTo>
                    <a:pt x="4781" y="1444"/>
                  </a:lnTo>
                  <a:lnTo>
                    <a:pt x="4701" y="1378"/>
                  </a:lnTo>
                  <a:lnTo>
                    <a:pt x="4619" y="1314"/>
                  </a:lnTo>
                  <a:lnTo>
                    <a:pt x="4533" y="1254"/>
                  </a:lnTo>
                  <a:lnTo>
                    <a:pt x="4446" y="1199"/>
                  </a:lnTo>
                  <a:lnTo>
                    <a:pt x="4356" y="1148"/>
                  </a:lnTo>
                  <a:lnTo>
                    <a:pt x="4262" y="1099"/>
                  </a:lnTo>
                  <a:lnTo>
                    <a:pt x="4167" y="1055"/>
                  </a:lnTo>
                  <a:lnTo>
                    <a:pt x="4070" y="1015"/>
                  </a:lnTo>
                  <a:lnTo>
                    <a:pt x="3971" y="980"/>
                  </a:lnTo>
                  <a:lnTo>
                    <a:pt x="3870" y="949"/>
                  </a:lnTo>
                  <a:lnTo>
                    <a:pt x="3766" y="923"/>
                  </a:lnTo>
                  <a:lnTo>
                    <a:pt x="3661" y="900"/>
                  </a:lnTo>
                  <a:lnTo>
                    <a:pt x="3555" y="882"/>
                  </a:lnTo>
                  <a:lnTo>
                    <a:pt x="3447" y="871"/>
                  </a:lnTo>
                  <a:lnTo>
                    <a:pt x="3337" y="862"/>
                  </a:lnTo>
                  <a:lnTo>
                    <a:pt x="3227" y="860"/>
                  </a:lnTo>
                  <a:lnTo>
                    <a:pt x="3115" y="862"/>
                  </a:lnTo>
                  <a:lnTo>
                    <a:pt x="3006" y="871"/>
                  </a:lnTo>
                  <a:lnTo>
                    <a:pt x="2899" y="882"/>
                  </a:lnTo>
                  <a:lnTo>
                    <a:pt x="2792" y="900"/>
                  </a:lnTo>
                  <a:lnTo>
                    <a:pt x="2687" y="923"/>
                  </a:lnTo>
                  <a:lnTo>
                    <a:pt x="2584" y="949"/>
                  </a:lnTo>
                  <a:lnTo>
                    <a:pt x="2482" y="980"/>
                  </a:lnTo>
                  <a:lnTo>
                    <a:pt x="2382" y="1015"/>
                  </a:lnTo>
                  <a:lnTo>
                    <a:pt x="2285" y="1055"/>
                  </a:lnTo>
                  <a:lnTo>
                    <a:pt x="2190" y="1099"/>
                  </a:lnTo>
                  <a:lnTo>
                    <a:pt x="2098" y="1148"/>
                  </a:lnTo>
                  <a:lnTo>
                    <a:pt x="2007" y="1199"/>
                  </a:lnTo>
                  <a:lnTo>
                    <a:pt x="1919" y="1254"/>
                  </a:lnTo>
                  <a:lnTo>
                    <a:pt x="1834" y="1314"/>
                  </a:lnTo>
                  <a:lnTo>
                    <a:pt x="1752" y="1378"/>
                  </a:lnTo>
                  <a:lnTo>
                    <a:pt x="1673" y="1444"/>
                  </a:lnTo>
                  <a:lnTo>
                    <a:pt x="1596" y="1514"/>
                  </a:lnTo>
                  <a:lnTo>
                    <a:pt x="1522" y="1586"/>
                  </a:lnTo>
                  <a:lnTo>
                    <a:pt x="1452" y="1662"/>
                  </a:lnTo>
                  <a:lnTo>
                    <a:pt x="1385" y="1741"/>
                  </a:lnTo>
                  <a:lnTo>
                    <a:pt x="1322" y="1823"/>
                  </a:lnTo>
                  <a:lnTo>
                    <a:pt x="1262" y="1908"/>
                  </a:lnTo>
                  <a:lnTo>
                    <a:pt x="1205" y="1996"/>
                  </a:lnTo>
                  <a:lnTo>
                    <a:pt x="1153" y="2086"/>
                  </a:lnTo>
                  <a:lnTo>
                    <a:pt x="1104" y="2178"/>
                  </a:lnTo>
                  <a:lnTo>
                    <a:pt x="1060" y="2272"/>
                  </a:lnTo>
                  <a:lnTo>
                    <a:pt x="1020" y="2369"/>
                  </a:lnTo>
                  <a:lnTo>
                    <a:pt x="983" y="2469"/>
                  </a:lnTo>
                  <a:lnTo>
                    <a:pt x="951" y="2569"/>
                  </a:lnTo>
                  <a:lnTo>
                    <a:pt x="924" y="2672"/>
                  </a:lnTo>
                  <a:lnTo>
                    <a:pt x="902" y="2776"/>
                  </a:lnTo>
                  <a:lnTo>
                    <a:pt x="884" y="2883"/>
                  </a:lnTo>
                  <a:close/>
                  <a:moveTo>
                    <a:pt x="3939" y="275"/>
                  </a:moveTo>
                  <a:lnTo>
                    <a:pt x="4054" y="300"/>
                  </a:lnTo>
                  <a:lnTo>
                    <a:pt x="4036" y="385"/>
                  </a:lnTo>
                  <a:lnTo>
                    <a:pt x="4211" y="422"/>
                  </a:lnTo>
                  <a:lnTo>
                    <a:pt x="4185" y="474"/>
                  </a:lnTo>
                  <a:lnTo>
                    <a:pt x="4024" y="441"/>
                  </a:lnTo>
                  <a:lnTo>
                    <a:pt x="4007" y="522"/>
                  </a:lnTo>
                  <a:lnTo>
                    <a:pt x="4154" y="553"/>
                  </a:lnTo>
                  <a:lnTo>
                    <a:pt x="4144" y="604"/>
                  </a:lnTo>
                  <a:lnTo>
                    <a:pt x="4136" y="615"/>
                  </a:lnTo>
                  <a:lnTo>
                    <a:pt x="4128" y="627"/>
                  </a:lnTo>
                  <a:lnTo>
                    <a:pt x="4120" y="637"/>
                  </a:lnTo>
                  <a:lnTo>
                    <a:pt x="4110" y="648"/>
                  </a:lnTo>
                  <a:lnTo>
                    <a:pt x="4088" y="668"/>
                  </a:lnTo>
                  <a:lnTo>
                    <a:pt x="4065" y="687"/>
                  </a:lnTo>
                  <a:lnTo>
                    <a:pt x="4041" y="705"/>
                  </a:lnTo>
                  <a:lnTo>
                    <a:pt x="4014" y="720"/>
                  </a:lnTo>
                  <a:lnTo>
                    <a:pt x="3990" y="733"/>
                  </a:lnTo>
                  <a:lnTo>
                    <a:pt x="3966" y="744"/>
                  </a:lnTo>
                  <a:lnTo>
                    <a:pt x="3985" y="760"/>
                  </a:lnTo>
                  <a:lnTo>
                    <a:pt x="4004" y="777"/>
                  </a:lnTo>
                  <a:lnTo>
                    <a:pt x="4025" y="791"/>
                  </a:lnTo>
                  <a:lnTo>
                    <a:pt x="4045" y="805"/>
                  </a:lnTo>
                  <a:lnTo>
                    <a:pt x="4068" y="819"/>
                  </a:lnTo>
                  <a:lnTo>
                    <a:pt x="4089" y="832"/>
                  </a:lnTo>
                  <a:lnTo>
                    <a:pt x="4112" y="843"/>
                  </a:lnTo>
                  <a:lnTo>
                    <a:pt x="4135" y="854"/>
                  </a:lnTo>
                  <a:lnTo>
                    <a:pt x="4081" y="903"/>
                  </a:lnTo>
                  <a:lnTo>
                    <a:pt x="4056" y="890"/>
                  </a:lnTo>
                  <a:lnTo>
                    <a:pt x="4031" y="875"/>
                  </a:lnTo>
                  <a:lnTo>
                    <a:pt x="4007" y="861"/>
                  </a:lnTo>
                  <a:lnTo>
                    <a:pt x="3985" y="845"/>
                  </a:lnTo>
                  <a:lnTo>
                    <a:pt x="3961" y="828"/>
                  </a:lnTo>
                  <a:lnTo>
                    <a:pt x="3940" y="809"/>
                  </a:lnTo>
                  <a:lnTo>
                    <a:pt x="3919" y="790"/>
                  </a:lnTo>
                  <a:lnTo>
                    <a:pt x="3898" y="770"/>
                  </a:lnTo>
                  <a:lnTo>
                    <a:pt x="3865" y="779"/>
                  </a:lnTo>
                  <a:lnTo>
                    <a:pt x="3833" y="788"/>
                  </a:lnTo>
                  <a:lnTo>
                    <a:pt x="3800" y="796"/>
                  </a:lnTo>
                  <a:lnTo>
                    <a:pt x="3767" y="802"/>
                  </a:lnTo>
                  <a:lnTo>
                    <a:pt x="3734" y="807"/>
                  </a:lnTo>
                  <a:lnTo>
                    <a:pt x="3699" y="809"/>
                  </a:lnTo>
                  <a:lnTo>
                    <a:pt x="3666" y="810"/>
                  </a:lnTo>
                  <a:lnTo>
                    <a:pt x="3632" y="809"/>
                  </a:lnTo>
                  <a:lnTo>
                    <a:pt x="3599" y="744"/>
                  </a:lnTo>
                  <a:lnTo>
                    <a:pt x="3630" y="745"/>
                  </a:lnTo>
                  <a:lnTo>
                    <a:pt x="3660" y="745"/>
                  </a:lnTo>
                  <a:lnTo>
                    <a:pt x="3691" y="743"/>
                  </a:lnTo>
                  <a:lnTo>
                    <a:pt x="3723" y="739"/>
                  </a:lnTo>
                  <a:lnTo>
                    <a:pt x="3754" y="736"/>
                  </a:lnTo>
                  <a:lnTo>
                    <a:pt x="3786" y="730"/>
                  </a:lnTo>
                  <a:lnTo>
                    <a:pt x="3819" y="723"/>
                  </a:lnTo>
                  <a:lnTo>
                    <a:pt x="3851" y="715"/>
                  </a:lnTo>
                  <a:lnTo>
                    <a:pt x="3836" y="698"/>
                  </a:lnTo>
                  <a:lnTo>
                    <a:pt x="3823" y="679"/>
                  </a:lnTo>
                  <a:lnTo>
                    <a:pt x="3810" y="661"/>
                  </a:lnTo>
                  <a:lnTo>
                    <a:pt x="3797" y="641"/>
                  </a:lnTo>
                  <a:lnTo>
                    <a:pt x="3785" y="621"/>
                  </a:lnTo>
                  <a:lnTo>
                    <a:pt x="3774" y="601"/>
                  </a:lnTo>
                  <a:lnTo>
                    <a:pt x="3765" y="580"/>
                  </a:lnTo>
                  <a:lnTo>
                    <a:pt x="3754" y="559"/>
                  </a:lnTo>
                  <a:lnTo>
                    <a:pt x="3826" y="553"/>
                  </a:lnTo>
                  <a:lnTo>
                    <a:pt x="3837" y="575"/>
                  </a:lnTo>
                  <a:lnTo>
                    <a:pt x="3847" y="595"/>
                  </a:lnTo>
                  <a:lnTo>
                    <a:pt x="3858" y="614"/>
                  </a:lnTo>
                  <a:lnTo>
                    <a:pt x="3869" y="631"/>
                  </a:lnTo>
                  <a:lnTo>
                    <a:pt x="3881" y="648"/>
                  </a:lnTo>
                  <a:lnTo>
                    <a:pt x="3891" y="665"/>
                  </a:lnTo>
                  <a:lnTo>
                    <a:pt x="3903" y="680"/>
                  </a:lnTo>
                  <a:lnTo>
                    <a:pt x="3915" y="693"/>
                  </a:lnTo>
                  <a:lnTo>
                    <a:pt x="3936" y="686"/>
                  </a:lnTo>
                  <a:lnTo>
                    <a:pt x="3956" y="676"/>
                  </a:lnTo>
                  <a:lnTo>
                    <a:pt x="3977" y="666"/>
                  </a:lnTo>
                  <a:lnTo>
                    <a:pt x="3996" y="654"/>
                  </a:lnTo>
                  <a:lnTo>
                    <a:pt x="4013" y="641"/>
                  </a:lnTo>
                  <a:lnTo>
                    <a:pt x="4030" y="625"/>
                  </a:lnTo>
                  <a:lnTo>
                    <a:pt x="4045" y="610"/>
                  </a:lnTo>
                  <a:lnTo>
                    <a:pt x="4059" y="592"/>
                  </a:lnTo>
                  <a:lnTo>
                    <a:pt x="3747" y="527"/>
                  </a:lnTo>
                  <a:lnTo>
                    <a:pt x="3759" y="470"/>
                  </a:lnTo>
                  <a:lnTo>
                    <a:pt x="3892" y="499"/>
                  </a:lnTo>
                  <a:lnTo>
                    <a:pt x="3909" y="417"/>
                  </a:lnTo>
                  <a:lnTo>
                    <a:pt x="3766" y="387"/>
                  </a:lnTo>
                  <a:lnTo>
                    <a:pt x="3778" y="332"/>
                  </a:lnTo>
                  <a:lnTo>
                    <a:pt x="3921" y="361"/>
                  </a:lnTo>
                  <a:lnTo>
                    <a:pt x="3939" y="275"/>
                  </a:lnTo>
                  <a:close/>
                  <a:moveTo>
                    <a:pt x="3717" y="502"/>
                  </a:moveTo>
                  <a:lnTo>
                    <a:pt x="3701" y="505"/>
                  </a:lnTo>
                  <a:lnTo>
                    <a:pt x="3682" y="507"/>
                  </a:lnTo>
                  <a:lnTo>
                    <a:pt x="3659" y="509"/>
                  </a:lnTo>
                  <a:lnTo>
                    <a:pt x="3631" y="511"/>
                  </a:lnTo>
                  <a:lnTo>
                    <a:pt x="3653" y="404"/>
                  </a:lnTo>
                  <a:lnTo>
                    <a:pt x="3718" y="418"/>
                  </a:lnTo>
                  <a:lnTo>
                    <a:pt x="3747" y="366"/>
                  </a:lnTo>
                  <a:lnTo>
                    <a:pt x="3664" y="348"/>
                  </a:lnTo>
                  <a:lnTo>
                    <a:pt x="3691" y="224"/>
                  </a:lnTo>
                  <a:lnTo>
                    <a:pt x="3661" y="218"/>
                  </a:lnTo>
                  <a:lnTo>
                    <a:pt x="3633" y="211"/>
                  </a:lnTo>
                  <a:lnTo>
                    <a:pt x="3605" y="205"/>
                  </a:lnTo>
                  <a:lnTo>
                    <a:pt x="3575" y="199"/>
                  </a:lnTo>
                  <a:lnTo>
                    <a:pt x="3549" y="325"/>
                  </a:lnTo>
                  <a:lnTo>
                    <a:pt x="3445" y="302"/>
                  </a:lnTo>
                  <a:lnTo>
                    <a:pt x="3433" y="358"/>
                  </a:lnTo>
                  <a:lnTo>
                    <a:pt x="3537" y="380"/>
                  </a:lnTo>
                  <a:lnTo>
                    <a:pt x="3512" y="503"/>
                  </a:lnTo>
                  <a:lnTo>
                    <a:pt x="3483" y="503"/>
                  </a:lnTo>
                  <a:lnTo>
                    <a:pt x="3453" y="502"/>
                  </a:lnTo>
                  <a:lnTo>
                    <a:pt x="3425" y="500"/>
                  </a:lnTo>
                  <a:lnTo>
                    <a:pt x="3395" y="498"/>
                  </a:lnTo>
                  <a:lnTo>
                    <a:pt x="3401" y="567"/>
                  </a:lnTo>
                  <a:lnTo>
                    <a:pt x="3421" y="567"/>
                  </a:lnTo>
                  <a:lnTo>
                    <a:pt x="3444" y="567"/>
                  </a:lnTo>
                  <a:lnTo>
                    <a:pt x="3468" y="566"/>
                  </a:lnTo>
                  <a:lnTo>
                    <a:pt x="3498" y="566"/>
                  </a:lnTo>
                  <a:lnTo>
                    <a:pt x="3455" y="771"/>
                  </a:lnTo>
                  <a:lnTo>
                    <a:pt x="3576" y="771"/>
                  </a:lnTo>
                  <a:lnTo>
                    <a:pt x="3618" y="572"/>
                  </a:lnTo>
                  <a:lnTo>
                    <a:pt x="3647" y="570"/>
                  </a:lnTo>
                  <a:lnTo>
                    <a:pt x="3669" y="567"/>
                  </a:lnTo>
                  <a:lnTo>
                    <a:pt x="3685" y="565"/>
                  </a:lnTo>
                  <a:lnTo>
                    <a:pt x="3698" y="563"/>
                  </a:lnTo>
                  <a:lnTo>
                    <a:pt x="3704" y="561"/>
                  </a:lnTo>
                  <a:lnTo>
                    <a:pt x="3717" y="502"/>
                  </a:lnTo>
                  <a:close/>
                  <a:moveTo>
                    <a:pt x="5737" y="1791"/>
                  </a:moveTo>
                  <a:lnTo>
                    <a:pt x="5737" y="1780"/>
                  </a:lnTo>
                  <a:lnTo>
                    <a:pt x="5737" y="1771"/>
                  </a:lnTo>
                  <a:lnTo>
                    <a:pt x="5737" y="1761"/>
                  </a:lnTo>
                  <a:lnTo>
                    <a:pt x="5737" y="1752"/>
                  </a:lnTo>
                  <a:lnTo>
                    <a:pt x="5736" y="1737"/>
                  </a:lnTo>
                  <a:lnTo>
                    <a:pt x="5736" y="1719"/>
                  </a:lnTo>
                  <a:lnTo>
                    <a:pt x="5689" y="1695"/>
                  </a:lnTo>
                  <a:lnTo>
                    <a:pt x="5691" y="1715"/>
                  </a:lnTo>
                  <a:lnTo>
                    <a:pt x="5691" y="1733"/>
                  </a:lnTo>
                  <a:lnTo>
                    <a:pt x="5691" y="1747"/>
                  </a:lnTo>
                  <a:lnTo>
                    <a:pt x="5691" y="1758"/>
                  </a:lnTo>
                  <a:lnTo>
                    <a:pt x="5678" y="1747"/>
                  </a:lnTo>
                  <a:lnTo>
                    <a:pt x="5662" y="1733"/>
                  </a:lnTo>
                  <a:lnTo>
                    <a:pt x="5647" y="1715"/>
                  </a:lnTo>
                  <a:lnTo>
                    <a:pt x="5629" y="1693"/>
                  </a:lnTo>
                  <a:lnTo>
                    <a:pt x="5609" y="1745"/>
                  </a:lnTo>
                  <a:lnTo>
                    <a:pt x="5630" y="1766"/>
                  </a:lnTo>
                  <a:lnTo>
                    <a:pt x="5650" y="1784"/>
                  </a:lnTo>
                  <a:lnTo>
                    <a:pt x="5669" y="1800"/>
                  </a:lnTo>
                  <a:lnTo>
                    <a:pt x="5687" y="1813"/>
                  </a:lnTo>
                  <a:lnTo>
                    <a:pt x="5688" y="1818"/>
                  </a:lnTo>
                  <a:lnTo>
                    <a:pt x="5686" y="1830"/>
                  </a:lnTo>
                  <a:lnTo>
                    <a:pt x="5682" y="1847"/>
                  </a:lnTo>
                  <a:lnTo>
                    <a:pt x="5676" y="1869"/>
                  </a:lnTo>
                  <a:lnTo>
                    <a:pt x="5730" y="1902"/>
                  </a:lnTo>
                  <a:lnTo>
                    <a:pt x="5731" y="1887"/>
                  </a:lnTo>
                  <a:lnTo>
                    <a:pt x="5733" y="1873"/>
                  </a:lnTo>
                  <a:lnTo>
                    <a:pt x="5734" y="1859"/>
                  </a:lnTo>
                  <a:lnTo>
                    <a:pt x="5736" y="1844"/>
                  </a:lnTo>
                  <a:lnTo>
                    <a:pt x="5749" y="1851"/>
                  </a:lnTo>
                  <a:lnTo>
                    <a:pt x="5763" y="1860"/>
                  </a:lnTo>
                  <a:lnTo>
                    <a:pt x="5778" y="1867"/>
                  </a:lnTo>
                  <a:lnTo>
                    <a:pt x="5795" y="1875"/>
                  </a:lnTo>
                  <a:lnTo>
                    <a:pt x="5798" y="1823"/>
                  </a:lnTo>
                  <a:lnTo>
                    <a:pt x="5783" y="1817"/>
                  </a:lnTo>
                  <a:lnTo>
                    <a:pt x="5766" y="1809"/>
                  </a:lnTo>
                  <a:lnTo>
                    <a:pt x="5751" y="1800"/>
                  </a:lnTo>
                  <a:lnTo>
                    <a:pt x="5737" y="1791"/>
                  </a:lnTo>
                  <a:close/>
                  <a:moveTo>
                    <a:pt x="5630" y="2086"/>
                  </a:moveTo>
                  <a:lnTo>
                    <a:pt x="5670" y="2063"/>
                  </a:lnTo>
                  <a:lnTo>
                    <a:pt x="5445" y="1657"/>
                  </a:lnTo>
                  <a:lnTo>
                    <a:pt x="5405" y="1680"/>
                  </a:lnTo>
                  <a:lnTo>
                    <a:pt x="5574" y="1986"/>
                  </a:lnTo>
                  <a:lnTo>
                    <a:pt x="5544" y="1950"/>
                  </a:lnTo>
                  <a:lnTo>
                    <a:pt x="5514" y="1911"/>
                  </a:lnTo>
                  <a:lnTo>
                    <a:pt x="5487" y="1874"/>
                  </a:lnTo>
                  <a:lnTo>
                    <a:pt x="5465" y="1844"/>
                  </a:lnTo>
                  <a:lnTo>
                    <a:pt x="5429" y="1864"/>
                  </a:lnTo>
                  <a:lnTo>
                    <a:pt x="5309" y="1648"/>
                  </a:lnTo>
                  <a:lnTo>
                    <a:pt x="5265" y="1673"/>
                  </a:lnTo>
                  <a:lnTo>
                    <a:pt x="5386" y="1889"/>
                  </a:lnTo>
                  <a:lnTo>
                    <a:pt x="5313" y="1930"/>
                  </a:lnTo>
                  <a:lnTo>
                    <a:pt x="5385" y="2030"/>
                  </a:lnTo>
                  <a:lnTo>
                    <a:pt x="5444" y="1995"/>
                  </a:lnTo>
                  <a:lnTo>
                    <a:pt x="5563" y="2208"/>
                  </a:lnTo>
                  <a:lnTo>
                    <a:pt x="5615" y="2198"/>
                  </a:lnTo>
                  <a:lnTo>
                    <a:pt x="5488" y="1970"/>
                  </a:lnTo>
                  <a:lnTo>
                    <a:pt x="5495" y="1965"/>
                  </a:lnTo>
                  <a:lnTo>
                    <a:pt x="5630" y="2086"/>
                  </a:lnTo>
                  <a:close/>
                  <a:moveTo>
                    <a:pt x="5682" y="1406"/>
                  </a:moveTo>
                  <a:lnTo>
                    <a:pt x="5706" y="1445"/>
                  </a:lnTo>
                  <a:lnTo>
                    <a:pt x="5731" y="1484"/>
                  </a:lnTo>
                  <a:lnTo>
                    <a:pt x="5744" y="1503"/>
                  </a:lnTo>
                  <a:lnTo>
                    <a:pt x="5757" y="1522"/>
                  </a:lnTo>
                  <a:lnTo>
                    <a:pt x="5771" y="1540"/>
                  </a:lnTo>
                  <a:lnTo>
                    <a:pt x="5785" y="1558"/>
                  </a:lnTo>
                  <a:lnTo>
                    <a:pt x="5763" y="1612"/>
                  </a:lnTo>
                  <a:lnTo>
                    <a:pt x="5750" y="1597"/>
                  </a:lnTo>
                  <a:lnTo>
                    <a:pt x="5736" y="1581"/>
                  </a:lnTo>
                  <a:lnTo>
                    <a:pt x="5720" y="1560"/>
                  </a:lnTo>
                  <a:lnTo>
                    <a:pt x="5701" y="1532"/>
                  </a:lnTo>
                  <a:lnTo>
                    <a:pt x="5673" y="1549"/>
                  </a:lnTo>
                  <a:lnTo>
                    <a:pt x="5713" y="1622"/>
                  </a:lnTo>
                  <a:lnTo>
                    <a:pt x="5676" y="1643"/>
                  </a:lnTo>
                  <a:lnTo>
                    <a:pt x="5636" y="1572"/>
                  </a:lnTo>
                  <a:lnTo>
                    <a:pt x="5606" y="1590"/>
                  </a:lnTo>
                  <a:lnTo>
                    <a:pt x="5646" y="1660"/>
                  </a:lnTo>
                  <a:lnTo>
                    <a:pt x="5608" y="1681"/>
                  </a:lnTo>
                  <a:lnTo>
                    <a:pt x="5570" y="1612"/>
                  </a:lnTo>
                  <a:lnTo>
                    <a:pt x="5534" y="1633"/>
                  </a:lnTo>
                  <a:lnTo>
                    <a:pt x="5743" y="2008"/>
                  </a:lnTo>
                  <a:lnTo>
                    <a:pt x="5778" y="1989"/>
                  </a:lnTo>
                  <a:lnTo>
                    <a:pt x="5745" y="1927"/>
                  </a:lnTo>
                  <a:lnTo>
                    <a:pt x="5782" y="1907"/>
                  </a:lnTo>
                  <a:lnTo>
                    <a:pt x="5817" y="1971"/>
                  </a:lnTo>
                  <a:lnTo>
                    <a:pt x="5849" y="1954"/>
                  </a:lnTo>
                  <a:lnTo>
                    <a:pt x="5813" y="1889"/>
                  </a:lnTo>
                  <a:lnTo>
                    <a:pt x="5850" y="1869"/>
                  </a:lnTo>
                  <a:lnTo>
                    <a:pt x="5887" y="1936"/>
                  </a:lnTo>
                  <a:lnTo>
                    <a:pt x="5917" y="1919"/>
                  </a:lnTo>
                  <a:lnTo>
                    <a:pt x="5875" y="1844"/>
                  </a:lnTo>
                  <a:lnTo>
                    <a:pt x="5919" y="1821"/>
                  </a:lnTo>
                  <a:lnTo>
                    <a:pt x="6019" y="2001"/>
                  </a:lnTo>
                  <a:lnTo>
                    <a:pt x="5800" y="2112"/>
                  </a:lnTo>
                  <a:lnTo>
                    <a:pt x="5826" y="2159"/>
                  </a:lnTo>
                  <a:lnTo>
                    <a:pt x="5714" y="2221"/>
                  </a:lnTo>
                  <a:lnTo>
                    <a:pt x="5649" y="2132"/>
                  </a:lnTo>
                  <a:lnTo>
                    <a:pt x="5730" y="2087"/>
                  </a:lnTo>
                  <a:lnTo>
                    <a:pt x="5457" y="1598"/>
                  </a:lnTo>
                  <a:lnTo>
                    <a:pt x="5389" y="1635"/>
                  </a:lnTo>
                  <a:lnTo>
                    <a:pt x="5326" y="1549"/>
                  </a:lnTo>
                  <a:lnTo>
                    <a:pt x="5449" y="1481"/>
                  </a:lnTo>
                  <a:lnTo>
                    <a:pt x="5477" y="1529"/>
                  </a:lnTo>
                  <a:lnTo>
                    <a:pt x="5682" y="1406"/>
                  </a:lnTo>
                  <a:close/>
                  <a:moveTo>
                    <a:pt x="5732" y="1623"/>
                  </a:moveTo>
                  <a:lnTo>
                    <a:pt x="5717" y="1680"/>
                  </a:lnTo>
                  <a:lnTo>
                    <a:pt x="5738" y="1699"/>
                  </a:lnTo>
                  <a:lnTo>
                    <a:pt x="5758" y="1718"/>
                  </a:lnTo>
                  <a:lnTo>
                    <a:pt x="5778" y="1733"/>
                  </a:lnTo>
                  <a:lnTo>
                    <a:pt x="5797" y="1747"/>
                  </a:lnTo>
                  <a:lnTo>
                    <a:pt x="5798" y="1753"/>
                  </a:lnTo>
                  <a:lnTo>
                    <a:pt x="5796" y="1765"/>
                  </a:lnTo>
                  <a:lnTo>
                    <a:pt x="5792" y="1780"/>
                  </a:lnTo>
                  <a:lnTo>
                    <a:pt x="5787" y="1800"/>
                  </a:lnTo>
                  <a:lnTo>
                    <a:pt x="5836" y="1832"/>
                  </a:lnTo>
                  <a:lnTo>
                    <a:pt x="5839" y="1816"/>
                  </a:lnTo>
                  <a:lnTo>
                    <a:pt x="5841" y="1802"/>
                  </a:lnTo>
                  <a:lnTo>
                    <a:pt x="5842" y="1789"/>
                  </a:lnTo>
                  <a:lnTo>
                    <a:pt x="5842" y="1778"/>
                  </a:lnTo>
                  <a:lnTo>
                    <a:pt x="5856" y="1786"/>
                  </a:lnTo>
                  <a:lnTo>
                    <a:pt x="5871" y="1795"/>
                  </a:lnTo>
                  <a:lnTo>
                    <a:pt x="5884" y="1800"/>
                  </a:lnTo>
                  <a:lnTo>
                    <a:pt x="5897" y="1804"/>
                  </a:lnTo>
                  <a:lnTo>
                    <a:pt x="5900" y="1754"/>
                  </a:lnTo>
                  <a:lnTo>
                    <a:pt x="5890" y="1751"/>
                  </a:lnTo>
                  <a:lnTo>
                    <a:pt x="5877" y="1745"/>
                  </a:lnTo>
                  <a:lnTo>
                    <a:pt x="5862" y="1737"/>
                  </a:lnTo>
                  <a:lnTo>
                    <a:pt x="5847" y="1726"/>
                  </a:lnTo>
                  <a:lnTo>
                    <a:pt x="5847" y="1707"/>
                  </a:lnTo>
                  <a:lnTo>
                    <a:pt x="5846" y="1688"/>
                  </a:lnTo>
                  <a:lnTo>
                    <a:pt x="5846" y="1670"/>
                  </a:lnTo>
                  <a:lnTo>
                    <a:pt x="5845" y="1651"/>
                  </a:lnTo>
                  <a:lnTo>
                    <a:pt x="5798" y="1628"/>
                  </a:lnTo>
                  <a:lnTo>
                    <a:pt x="5798" y="1645"/>
                  </a:lnTo>
                  <a:lnTo>
                    <a:pt x="5800" y="1663"/>
                  </a:lnTo>
                  <a:lnTo>
                    <a:pt x="5800" y="1677"/>
                  </a:lnTo>
                  <a:lnTo>
                    <a:pt x="5798" y="1690"/>
                  </a:lnTo>
                  <a:lnTo>
                    <a:pt x="5788" y="1682"/>
                  </a:lnTo>
                  <a:lnTo>
                    <a:pt x="5772" y="1667"/>
                  </a:lnTo>
                  <a:lnTo>
                    <a:pt x="5755" y="1648"/>
                  </a:lnTo>
                  <a:lnTo>
                    <a:pt x="5732" y="1623"/>
                  </a:lnTo>
                  <a:close/>
                  <a:moveTo>
                    <a:pt x="2395" y="740"/>
                  </a:moveTo>
                  <a:lnTo>
                    <a:pt x="2382" y="771"/>
                  </a:lnTo>
                  <a:lnTo>
                    <a:pt x="2367" y="802"/>
                  </a:lnTo>
                  <a:lnTo>
                    <a:pt x="2351" y="834"/>
                  </a:lnTo>
                  <a:lnTo>
                    <a:pt x="2334" y="867"/>
                  </a:lnTo>
                  <a:lnTo>
                    <a:pt x="2283" y="784"/>
                  </a:lnTo>
                  <a:lnTo>
                    <a:pt x="2299" y="760"/>
                  </a:lnTo>
                  <a:lnTo>
                    <a:pt x="2316" y="737"/>
                  </a:lnTo>
                  <a:lnTo>
                    <a:pt x="2330" y="711"/>
                  </a:lnTo>
                  <a:lnTo>
                    <a:pt x="2342" y="685"/>
                  </a:lnTo>
                  <a:lnTo>
                    <a:pt x="2348" y="672"/>
                  </a:lnTo>
                  <a:lnTo>
                    <a:pt x="2353" y="657"/>
                  </a:lnTo>
                  <a:lnTo>
                    <a:pt x="2356" y="644"/>
                  </a:lnTo>
                  <a:lnTo>
                    <a:pt x="2360" y="630"/>
                  </a:lnTo>
                  <a:lnTo>
                    <a:pt x="2362" y="616"/>
                  </a:lnTo>
                  <a:lnTo>
                    <a:pt x="2364" y="602"/>
                  </a:lnTo>
                  <a:lnTo>
                    <a:pt x="2366" y="588"/>
                  </a:lnTo>
                  <a:lnTo>
                    <a:pt x="2366" y="573"/>
                  </a:lnTo>
                  <a:lnTo>
                    <a:pt x="2255" y="592"/>
                  </a:lnTo>
                  <a:lnTo>
                    <a:pt x="2247" y="535"/>
                  </a:lnTo>
                  <a:lnTo>
                    <a:pt x="2359" y="518"/>
                  </a:lnTo>
                  <a:lnTo>
                    <a:pt x="2345" y="436"/>
                  </a:lnTo>
                  <a:lnTo>
                    <a:pt x="2318" y="442"/>
                  </a:lnTo>
                  <a:lnTo>
                    <a:pt x="2296" y="448"/>
                  </a:lnTo>
                  <a:lnTo>
                    <a:pt x="2274" y="453"/>
                  </a:lnTo>
                  <a:lnTo>
                    <a:pt x="2248" y="456"/>
                  </a:lnTo>
                  <a:lnTo>
                    <a:pt x="2237" y="402"/>
                  </a:lnTo>
                  <a:lnTo>
                    <a:pt x="2277" y="392"/>
                  </a:lnTo>
                  <a:lnTo>
                    <a:pt x="2312" y="380"/>
                  </a:lnTo>
                  <a:lnTo>
                    <a:pt x="2345" y="368"/>
                  </a:lnTo>
                  <a:lnTo>
                    <a:pt x="2375" y="357"/>
                  </a:lnTo>
                  <a:lnTo>
                    <a:pt x="2404" y="342"/>
                  </a:lnTo>
                  <a:lnTo>
                    <a:pt x="2430" y="328"/>
                  </a:lnTo>
                  <a:lnTo>
                    <a:pt x="2456" y="312"/>
                  </a:lnTo>
                  <a:lnTo>
                    <a:pt x="2481" y="295"/>
                  </a:lnTo>
                  <a:lnTo>
                    <a:pt x="2523" y="364"/>
                  </a:lnTo>
                  <a:lnTo>
                    <a:pt x="2501" y="376"/>
                  </a:lnTo>
                  <a:lnTo>
                    <a:pt x="2485" y="384"/>
                  </a:lnTo>
                  <a:lnTo>
                    <a:pt x="2471" y="391"/>
                  </a:lnTo>
                  <a:lnTo>
                    <a:pt x="2453" y="398"/>
                  </a:lnTo>
                  <a:lnTo>
                    <a:pt x="2470" y="499"/>
                  </a:lnTo>
                  <a:lnTo>
                    <a:pt x="2552" y="484"/>
                  </a:lnTo>
                  <a:lnTo>
                    <a:pt x="2543" y="544"/>
                  </a:lnTo>
                  <a:lnTo>
                    <a:pt x="2491" y="552"/>
                  </a:lnTo>
                  <a:lnTo>
                    <a:pt x="2501" y="567"/>
                  </a:lnTo>
                  <a:lnTo>
                    <a:pt x="2511" y="582"/>
                  </a:lnTo>
                  <a:lnTo>
                    <a:pt x="2522" y="593"/>
                  </a:lnTo>
                  <a:lnTo>
                    <a:pt x="2534" y="606"/>
                  </a:lnTo>
                  <a:lnTo>
                    <a:pt x="2548" y="618"/>
                  </a:lnTo>
                  <a:lnTo>
                    <a:pt x="2565" y="630"/>
                  </a:lnTo>
                  <a:lnTo>
                    <a:pt x="2585" y="642"/>
                  </a:lnTo>
                  <a:lnTo>
                    <a:pt x="2610" y="655"/>
                  </a:lnTo>
                  <a:lnTo>
                    <a:pt x="2561" y="720"/>
                  </a:lnTo>
                  <a:lnTo>
                    <a:pt x="2544" y="707"/>
                  </a:lnTo>
                  <a:lnTo>
                    <a:pt x="2529" y="695"/>
                  </a:lnTo>
                  <a:lnTo>
                    <a:pt x="2515" y="683"/>
                  </a:lnTo>
                  <a:lnTo>
                    <a:pt x="2499" y="673"/>
                  </a:lnTo>
                  <a:lnTo>
                    <a:pt x="2503" y="694"/>
                  </a:lnTo>
                  <a:lnTo>
                    <a:pt x="2509" y="727"/>
                  </a:lnTo>
                  <a:lnTo>
                    <a:pt x="2517" y="778"/>
                  </a:lnTo>
                  <a:lnTo>
                    <a:pt x="2529" y="849"/>
                  </a:lnTo>
                  <a:lnTo>
                    <a:pt x="2420" y="886"/>
                  </a:lnTo>
                  <a:lnTo>
                    <a:pt x="2395" y="740"/>
                  </a:lnTo>
                  <a:close/>
                  <a:moveTo>
                    <a:pt x="2591" y="512"/>
                  </a:moveTo>
                  <a:lnTo>
                    <a:pt x="2650" y="473"/>
                  </a:lnTo>
                  <a:lnTo>
                    <a:pt x="2682" y="492"/>
                  </a:lnTo>
                  <a:lnTo>
                    <a:pt x="2713" y="512"/>
                  </a:lnTo>
                  <a:lnTo>
                    <a:pt x="2743" y="534"/>
                  </a:lnTo>
                  <a:lnTo>
                    <a:pt x="2773" y="557"/>
                  </a:lnTo>
                  <a:lnTo>
                    <a:pt x="2708" y="599"/>
                  </a:lnTo>
                  <a:lnTo>
                    <a:pt x="2681" y="575"/>
                  </a:lnTo>
                  <a:lnTo>
                    <a:pt x="2652" y="552"/>
                  </a:lnTo>
                  <a:lnTo>
                    <a:pt x="2637" y="541"/>
                  </a:lnTo>
                  <a:lnTo>
                    <a:pt x="2621" y="531"/>
                  </a:lnTo>
                  <a:lnTo>
                    <a:pt x="2606" y="521"/>
                  </a:lnTo>
                  <a:lnTo>
                    <a:pt x="2591" y="512"/>
                  </a:lnTo>
                  <a:close/>
                  <a:moveTo>
                    <a:pt x="2593" y="358"/>
                  </a:moveTo>
                  <a:lnTo>
                    <a:pt x="2652" y="319"/>
                  </a:lnTo>
                  <a:lnTo>
                    <a:pt x="2684" y="336"/>
                  </a:lnTo>
                  <a:lnTo>
                    <a:pt x="2715" y="358"/>
                  </a:lnTo>
                  <a:lnTo>
                    <a:pt x="2746" y="379"/>
                  </a:lnTo>
                  <a:lnTo>
                    <a:pt x="2775" y="402"/>
                  </a:lnTo>
                  <a:lnTo>
                    <a:pt x="2710" y="444"/>
                  </a:lnTo>
                  <a:lnTo>
                    <a:pt x="2683" y="421"/>
                  </a:lnTo>
                  <a:lnTo>
                    <a:pt x="2653" y="398"/>
                  </a:lnTo>
                  <a:lnTo>
                    <a:pt x="2639" y="386"/>
                  </a:lnTo>
                  <a:lnTo>
                    <a:pt x="2624" y="377"/>
                  </a:lnTo>
                  <a:lnTo>
                    <a:pt x="2608" y="367"/>
                  </a:lnTo>
                  <a:lnTo>
                    <a:pt x="2593" y="358"/>
                  </a:lnTo>
                  <a:close/>
                  <a:moveTo>
                    <a:pt x="2966" y="801"/>
                  </a:moveTo>
                  <a:lnTo>
                    <a:pt x="2939" y="637"/>
                  </a:lnTo>
                  <a:lnTo>
                    <a:pt x="3027" y="606"/>
                  </a:lnTo>
                  <a:lnTo>
                    <a:pt x="3031" y="548"/>
                  </a:lnTo>
                  <a:lnTo>
                    <a:pt x="2929" y="582"/>
                  </a:lnTo>
                  <a:lnTo>
                    <a:pt x="2869" y="225"/>
                  </a:lnTo>
                  <a:lnTo>
                    <a:pt x="2753" y="244"/>
                  </a:lnTo>
                  <a:lnTo>
                    <a:pt x="2816" y="615"/>
                  </a:lnTo>
                  <a:lnTo>
                    <a:pt x="2612" y="680"/>
                  </a:lnTo>
                  <a:lnTo>
                    <a:pt x="2629" y="736"/>
                  </a:lnTo>
                  <a:lnTo>
                    <a:pt x="2825" y="670"/>
                  </a:lnTo>
                  <a:lnTo>
                    <a:pt x="2850" y="821"/>
                  </a:lnTo>
                  <a:lnTo>
                    <a:pt x="2966" y="801"/>
                  </a:lnTo>
                  <a:close/>
                  <a:moveTo>
                    <a:pt x="1589" y="1064"/>
                  </a:moveTo>
                  <a:lnTo>
                    <a:pt x="1624" y="1002"/>
                  </a:lnTo>
                  <a:lnTo>
                    <a:pt x="1661" y="1004"/>
                  </a:lnTo>
                  <a:lnTo>
                    <a:pt x="1698" y="1009"/>
                  </a:lnTo>
                  <a:lnTo>
                    <a:pt x="1734" y="1015"/>
                  </a:lnTo>
                  <a:lnTo>
                    <a:pt x="1771" y="1021"/>
                  </a:lnTo>
                  <a:lnTo>
                    <a:pt x="1733" y="1089"/>
                  </a:lnTo>
                  <a:lnTo>
                    <a:pt x="1698" y="1079"/>
                  </a:lnTo>
                  <a:lnTo>
                    <a:pt x="1662" y="1072"/>
                  </a:lnTo>
                  <a:lnTo>
                    <a:pt x="1643" y="1070"/>
                  </a:lnTo>
                  <a:lnTo>
                    <a:pt x="1625" y="1067"/>
                  </a:lnTo>
                  <a:lnTo>
                    <a:pt x="1608" y="1065"/>
                  </a:lnTo>
                  <a:lnTo>
                    <a:pt x="1589" y="1064"/>
                  </a:lnTo>
                  <a:close/>
                  <a:moveTo>
                    <a:pt x="1462" y="1398"/>
                  </a:moveTo>
                  <a:lnTo>
                    <a:pt x="1385" y="1419"/>
                  </a:lnTo>
                  <a:lnTo>
                    <a:pt x="1386" y="1394"/>
                  </a:lnTo>
                  <a:lnTo>
                    <a:pt x="1386" y="1368"/>
                  </a:lnTo>
                  <a:lnTo>
                    <a:pt x="1384" y="1343"/>
                  </a:lnTo>
                  <a:lnTo>
                    <a:pt x="1381" y="1318"/>
                  </a:lnTo>
                  <a:lnTo>
                    <a:pt x="1378" y="1294"/>
                  </a:lnTo>
                  <a:lnTo>
                    <a:pt x="1374" y="1269"/>
                  </a:lnTo>
                  <a:lnTo>
                    <a:pt x="1368" y="1244"/>
                  </a:lnTo>
                  <a:lnTo>
                    <a:pt x="1361" y="1219"/>
                  </a:lnTo>
                  <a:lnTo>
                    <a:pt x="1432" y="1185"/>
                  </a:lnTo>
                  <a:lnTo>
                    <a:pt x="1439" y="1211"/>
                  </a:lnTo>
                  <a:lnTo>
                    <a:pt x="1445" y="1237"/>
                  </a:lnTo>
                  <a:lnTo>
                    <a:pt x="1451" y="1264"/>
                  </a:lnTo>
                  <a:lnTo>
                    <a:pt x="1456" y="1290"/>
                  </a:lnTo>
                  <a:lnTo>
                    <a:pt x="1461" y="1317"/>
                  </a:lnTo>
                  <a:lnTo>
                    <a:pt x="1463" y="1344"/>
                  </a:lnTo>
                  <a:lnTo>
                    <a:pt x="1463" y="1370"/>
                  </a:lnTo>
                  <a:lnTo>
                    <a:pt x="1462" y="1398"/>
                  </a:lnTo>
                  <a:close/>
                  <a:moveTo>
                    <a:pt x="1760" y="923"/>
                  </a:moveTo>
                  <a:lnTo>
                    <a:pt x="1804" y="858"/>
                  </a:lnTo>
                  <a:lnTo>
                    <a:pt x="1830" y="865"/>
                  </a:lnTo>
                  <a:lnTo>
                    <a:pt x="1856" y="871"/>
                  </a:lnTo>
                  <a:lnTo>
                    <a:pt x="1882" y="879"/>
                  </a:lnTo>
                  <a:lnTo>
                    <a:pt x="1907" y="887"/>
                  </a:lnTo>
                  <a:lnTo>
                    <a:pt x="1933" y="896"/>
                  </a:lnTo>
                  <a:lnTo>
                    <a:pt x="1958" y="905"/>
                  </a:lnTo>
                  <a:lnTo>
                    <a:pt x="1983" y="914"/>
                  </a:lnTo>
                  <a:lnTo>
                    <a:pt x="2008" y="923"/>
                  </a:lnTo>
                  <a:lnTo>
                    <a:pt x="1957" y="994"/>
                  </a:lnTo>
                  <a:lnTo>
                    <a:pt x="1933" y="982"/>
                  </a:lnTo>
                  <a:lnTo>
                    <a:pt x="1910" y="971"/>
                  </a:lnTo>
                  <a:lnTo>
                    <a:pt x="1885" y="961"/>
                  </a:lnTo>
                  <a:lnTo>
                    <a:pt x="1861" y="951"/>
                  </a:lnTo>
                  <a:lnTo>
                    <a:pt x="1836" y="942"/>
                  </a:lnTo>
                  <a:lnTo>
                    <a:pt x="1811" y="933"/>
                  </a:lnTo>
                  <a:lnTo>
                    <a:pt x="1785" y="927"/>
                  </a:lnTo>
                  <a:lnTo>
                    <a:pt x="1760" y="923"/>
                  </a:lnTo>
                  <a:close/>
                  <a:moveTo>
                    <a:pt x="1804" y="733"/>
                  </a:moveTo>
                  <a:lnTo>
                    <a:pt x="1824" y="789"/>
                  </a:lnTo>
                  <a:lnTo>
                    <a:pt x="1301" y="1171"/>
                  </a:lnTo>
                  <a:lnTo>
                    <a:pt x="1268" y="1126"/>
                  </a:lnTo>
                  <a:lnTo>
                    <a:pt x="1481" y="970"/>
                  </a:lnTo>
                  <a:lnTo>
                    <a:pt x="1427" y="898"/>
                  </a:lnTo>
                  <a:lnTo>
                    <a:pt x="1163" y="1092"/>
                  </a:lnTo>
                  <a:lnTo>
                    <a:pt x="1129" y="1047"/>
                  </a:lnTo>
                  <a:lnTo>
                    <a:pt x="1394" y="852"/>
                  </a:lnTo>
                  <a:lnTo>
                    <a:pt x="1349" y="791"/>
                  </a:lnTo>
                  <a:lnTo>
                    <a:pt x="1458" y="710"/>
                  </a:lnTo>
                  <a:lnTo>
                    <a:pt x="1503" y="771"/>
                  </a:lnTo>
                  <a:lnTo>
                    <a:pt x="1763" y="580"/>
                  </a:lnTo>
                  <a:lnTo>
                    <a:pt x="1784" y="634"/>
                  </a:lnTo>
                  <a:lnTo>
                    <a:pt x="1538" y="816"/>
                  </a:lnTo>
                  <a:lnTo>
                    <a:pt x="1591" y="890"/>
                  </a:lnTo>
                  <a:lnTo>
                    <a:pt x="1804" y="733"/>
                  </a:lnTo>
                  <a:close/>
                  <a:moveTo>
                    <a:pt x="1535" y="1066"/>
                  </a:moveTo>
                  <a:lnTo>
                    <a:pt x="1426" y="1147"/>
                  </a:lnTo>
                  <a:lnTo>
                    <a:pt x="1577" y="1350"/>
                  </a:lnTo>
                  <a:lnTo>
                    <a:pt x="1938" y="1084"/>
                  </a:lnTo>
                  <a:lnTo>
                    <a:pt x="1916" y="1016"/>
                  </a:lnTo>
                  <a:lnTo>
                    <a:pt x="1645" y="1215"/>
                  </a:lnTo>
                  <a:lnTo>
                    <a:pt x="1535" y="1066"/>
                  </a:lnTo>
                  <a:close/>
                  <a:moveTo>
                    <a:pt x="5018" y="1012"/>
                  </a:moveTo>
                  <a:lnTo>
                    <a:pt x="4918" y="1014"/>
                  </a:lnTo>
                  <a:lnTo>
                    <a:pt x="4945" y="1432"/>
                  </a:lnTo>
                  <a:lnTo>
                    <a:pt x="5045" y="1430"/>
                  </a:lnTo>
                  <a:lnTo>
                    <a:pt x="5018" y="1012"/>
                  </a:lnTo>
                  <a:close/>
                  <a:moveTo>
                    <a:pt x="5230" y="1157"/>
                  </a:moveTo>
                  <a:lnTo>
                    <a:pt x="5278" y="1123"/>
                  </a:lnTo>
                  <a:lnTo>
                    <a:pt x="5013" y="920"/>
                  </a:lnTo>
                  <a:lnTo>
                    <a:pt x="5118" y="879"/>
                  </a:lnTo>
                  <a:lnTo>
                    <a:pt x="5066" y="774"/>
                  </a:lnTo>
                  <a:lnTo>
                    <a:pt x="4904" y="837"/>
                  </a:lnTo>
                  <a:lnTo>
                    <a:pt x="4716" y="693"/>
                  </a:lnTo>
                  <a:lnTo>
                    <a:pt x="4681" y="737"/>
                  </a:lnTo>
                  <a:lnTo>
                    <a:pt x="4842" y="861"/>
                  </a:lnTo>
                  <a:lnTo>
                    <a:pt x="4472" y="1008"/>
                  </a:lnTo>
                  <a:lnTo>
                    <a:pt x="4471" y="1008"/>
                  </a:lnTo>
                  <a:lnTo>
                    <a:pt x="4516" y="1099"/>
                  </a:lnTo>
                  <a:lnTo>
                    <a:pt x="4516" y="1099"/>
                  </a:lnTo>
                  <a:lnTo>
                    <a:pt x="4523" y="1113"/>
                  </a:lnTo>
                  <a:lnTo>
                    <a:pt x="4951" y="944"/>
                  </a:lnTo>
                  <a:lnTo>
                    <a:pt x="5230" y="1157"/>
                  </a:lnTo>
                  <a:close/>
                  <a:moveTo>
                    <a:pt x="973" y="2027"/>
                  </a:moveTo>
                  <a:lnTo>
                    <a:pt x="591" y="1815"/>
                  </a:lnTo>
                  <a:lnTo>
                    <a:pt x="435" y="2097"/>
                  </a:lnTo>
                  <a:lnTo>
                    <a:pt x="815" y="2309"/>
                  </a:lnTo>
                  <a:lnTo>
                    <a:pt x="973" y="2027"/>
                  </a:lnTo>
                  <a:close/>
                  <a:moveTo>
                    <a:pt x="588" y="1940"/>
                  </a:moveTo>
                  <a:lnTo>
                    <a:pt x="693" y="1998"/>
                  </a:lnTo>
                  <a:lnTo>
                    <a:pt x="647" y="2082"/>
                  </a:lnTo>
                  <a:lnTo>
                    <a:pt x="541" y="2023"/>
                  </a:lnTo>
                  <a:lnTo>
                    <a:pt x="588" y="1940"/>
                  </a:lnTo>
                  <a:close/>
                  <a:moveTo>
                    <a:pt x="795" y="1746"/>
                  </a:moveTo>
                  <a:lnTo>
                    <a:pt x="859" y="1631"/>
                  </a:lnTo>
                  <a:lnTo>
                    <a:pt x="947" y="1680"/>
                  </a:lnTo>
                  <a:lnTo>
                    <a:pt x="883" y="1793"/>
                  </a:lnTo>
                  <a:lnTo>
                    <a:pt x="795" y="1746"/>
                  </a:lnTo>
                  <a:close/>
                  <a:moveTo>
                    <a:pt x="727" y="1559"/>
                  </a:moveTo>
                  <a:lnTo>
                    <a:pt x="809" y="1604"/>
                  </a:lnTo>
                  <a:lnTo>
                    <a:pt x="745" y="1718"/>
                  </a:lnTo>
                  <a:lnTo>
                    <a:pt x="665" y="1673"/>
                  </a:lnTo>
                  <a:lnTo>
                    <a:pt x="727" y="1559"/>
                  </a:lnTo>
                  <a:close/>
                  <a:moveTo>
                    <a:pt x="736" y="1427"/>
                  </a:moveTo>
                  <a:lnTo>
                    <a:pt x="555" y="1752"/>
                  </a:lnTo>
                  <a:lnTo>
                    <a:pt x="1044" y="2024"/>
                  </a:lnTo>
                  <a:lnTo>
                    <a:pt x="1072" y="1899"/>
                  </a:lnTo>
                  <a:lnTo>
                    <a:pt x="932" y="1822"/>
                  </a:lnTo>
                  <a:lnTo>
                    <a:pt x="996" y="1708"/>
                  </a:lnTo>
                  <a:lnTo>
                    <a:pt x="1167" y="1803"/>
                  </a:lnTo>
                  <a:lnTo>
                    <a:pt x="1208" y="1690"/>
                  </a:lnTo>
                  <a:lnTo>
                    <a:pt x="736" y="1427"/>
                  </a:lnTo>
                  <a:close/>
                  <a:moveTo>
                    <a:pt x="742" y="2026"/>
                  </a:moveTo>
                  <a:lnTo>
                    <a:pt x="865" y="2094"/>
                  </a:lnTo>
                  <a:lnTo>
                    <a:pt x="819" y="2177"/>
                  </a:lnTo>
                  <a:lnTo>
                    <a:pt x="694" y="2108"/>
                  </a:lnTo>
                  <a:lnTo>
                    <a:pt x="742" y="2026"/>
                  </a:lnTo>
                  <a:close/>
                  <a:moveTo>
                    <a:pt x="1880" y="4637"/>
                  </a:moveTo>
                  <a:lnTo>
                    <a:pt x="1758" y="4500"/>
                  </a:lnTo>
                  <a:lnTo>
                    <a:pt x="1712" y="4540"/>
                  </a:lnTo>
                  <a:lnTo>
                    <a:pt x="1829" y="4671"/>
                  </a:lnTo>
                  <a:lnTo>
                    <a:pt x="1841" y="4686"/>
                  </a:lnTo>
                  <a:lnTo>
                    <a:pt x="1849" y="4699"/>
                  </a:lnTo>
                  <a:lnTo>
                    <a:pt x="1853" y="4705"/>
                  </a:lnTo>
                  <a:lnTo>
                    <a:pt x="1855" y="4711"/>
                  </a:lnTo>
                  <a:lnTo>
                    <a:pt x="1856" y="4717"/>
                  </a:lnTo>
                  <a:lnTo>
                    <a:pt x="1856" y="4721"/>
                  </a:lnTo>
                  <a:lnTo>
                    <a:pt x="1855" y="4727"/>
                  </a:lnTo>
                  <a:lnTo>
                    <a:pt x="1854" y="4732"/>
                  </a:lnTo>
                  <a:lnTo>
                    <a:pt x="1852" y="4738"/>
                  </a:lnTo>
                  <a:lnTo>
                    <a:pt x="1848" y="4744"/>
                  </a:lnTo>
                  <a:lnTo>
                    <a:pt x="1839" y="4756"/>
                  </a:lnTo>
                  <a:lnTo>
                    <a:pt x="1827" y="4768"/>
                  </a:lnTo>
                  <a:lnTo>
                    <a:pt x="1797" y="4794"/>
                  </a:lnTo>
                  <a:lnTo>
                    <a:pt x="1784" y="4804"/>
                  </a:lnTo>
                  <a:lnTo>
                    <a:pt x="1771" y="4813"/>
                  </a:lnTo>
                  <a:lnTo>
                    <a:pt x="1765" y="4815"/>
                  </a:lnTo>
                  <a:lnTo>
                    <a:pt x="1759" y="4816"/>
                  </a:lnTo>
                  <a:lnTo>
                    <a:pt x="1754" y="4817"/>
                  </a:lnTo>
                  <a:lnTo>
                    <a:pt x="1748" y="4817"/>
                  </a:lnTo>
                  <a:lnTo>
                    <a:pt x="1744" y="4817"/>
                  </a:lnTo>
                  <a:lnTo>
                    <a:pt x="1738" y="4815"/>
                  </a:lnTo>
                  <a:lnTo>
                    <a:pt x="1733" y="4813"/>
                  </a:lnTo>
                  <a:lnTo>
                    <a:pt x="1727" y="4809"/>
                  </a:lnTo>
                  <a:lnTo>
                    <a:pt x="1714" y="4798"/>
                  </a:lnTo>
                  <a:lnTo>
                    <a:pt x="1701" y="4785"/>
                  </a:lnTo>
                  <a:lnTo>
                    <a:pt x="1585" y="4655"/>
                  </a:lnTo>
                  <a:lnTo>
                    <a:pt x="1573" y="4641"/>
                  </a:lnTo>
                  <a:lnTo>
                    <a:pt x="1565" y="4628"/>
                  </a:lnTo>
                  <a:lnTo>
                    <a:pt x="1561" y="4621"/>
                  </a:lnTo>
                  <a:lnTo>
                    <a:pt x="1560" y="4615"/>
                  </a:lnTo>
                  <a:lnTo>
                    <a:pt x="1559" y="4610"/>
                  </a:lnTo>
                  <a:lnTo>
                    <a:pt x="1559" y="4604"/>
                  </a:lnTo>
                  <a:lnTo>
                    <a:pt x="1559" y="4599"/>
                  </a:lnTo>
                  <a:lnTo>
                    <a:pt x="1560" y="4594"/>
                  </a:lnTo>
                  <a:lnTo>
                    <a:pt x="1563" y="4589"/>
                  </a:lnTo>
                  <a:lnTo>
                    <a:pt x="1566" y="4583"/>
                  </a:lnTo>
                  <a:lnTo>
                    <a:pt x="1576" y="4571"/>
                  </a:lnTo>
                  <a:lnTo>
                    <a:pt x="1587" y="4559"/>
                  </a:lnTo>
                  <a:lnTo>
                    <a:pt x="1593" y="4553"/>
                  </a:lnTo>
                  <a:lnTo>
                    <a:pt x="1641" y="4589"/>
                  </a:lnTo>
                  <a:lnTo>
                    <a:pt x="1616" y="4611"/>
                  </a:lnTo>
                  <a:lnTo>
                    <a:pt x="1748" y="4759"/>
                  </a:lnTo>
                  <a:lnTo>
                    <a:pt x="1797" y="4717"/>
                  </a:lnTo>
                  <a:lnTo>
                    <a:pt x="1680" y="4585"/>
                  </a:lnTo>
                  <a:lnTo>
                    <a:pt x="1668" y="4571"/>
                  </a:lnTo>
                  <a:lnTo>
                    <a:pt x="1660" y="4558"/>
                  </a:lnTo>
                  <a:lnTo>
                    <a:pt x="1657" y="4551"/>
                  </a:lnTo>
                  <a:lnTo>
                    <a:pt x="1655" y="4546"/>
                  </a:lnTo>
                  <a:lnTo>
                    <a:pt x="1654" y="4540"/>
                  </a:lnTo>
                  <a:lnTo>
                    <a:pt x="1654" y="4534"/>
                  </a:lnTo>
                  <a:lnTo>
                    <a:pt x="1654" y="4530"/>
                  </a:lnTo>
                  <a:lnTo>
                    <a:pt x="1656" y="4525"/>
                  </a:lnTo>
                  <a:lnTo>
                    <a:pt x="1658" y="4519"/>
                  </a:lnTo>
                  <a:lnTo>
                    <a:pt x="1661" y="4513"/>
                  </a:lnTo>
                  <a:lnTo>
                    <a:pt x="1670" y="4501"/>
                  </a:lnTo>
                  <a:lnTo>
                    <a:pt x="1683" y="4489"/>
                  </a:lnTo>
                  <a:lnTo>
                    <a:pt x="1706" y="4468"/>
                  </a:lnTo>
                  <a:lnTo>
                    <a:pt x="1720" y="4457"/>
                  </a:lnTo>
                  <a:lnTo>
                    <a:pt x="1733" y="4449"/>
                  </a:lnTo>
                  <a:lnTo>
                    <a:pt x="1739" y="4447"/>
                  </a:lnTo>
                  <a:lnTo>
                    <a:pt x="1745" y="4445"/>
                  </a:lnTo>
                  <a:lnTo>
                    <a:pt x="1750" y="4444"/>
                  </a:lnTo>
                  <a:lnTo>
                    <a:pt x="1756" y="4444"/>
                  </a:lnTo>
                  <a:lnTo>
                    <a:pt x="1760" y="4444"/>
                  </a:lnTo>
                  <a:lnTo>
                    <a:pt x="1765" y="4447"/>
                  </a:lnTo>
                  <a:lnTo>
                    <a:pt x="1771" y="4449"/>
                  </a:lnTo>
                  <a:lnTo>
                    <a:pt x="1777" y="4453"/>
                  </a:lnTo>
                  <a:lnTo>
                    <a:pt x="1790" y="4462"/>
                  </a:lnTo>
                  <a:lnTo>
                    <a:pt x="1803" y="4476"/>
                  </a:lnTo>
                  <a:lnTo>
                    <a:pt x="1910" y="4596"/>
                  </a:lnTo>
                  <a:lnTo>
                    <a:pt x="1920" y="4610"/>
                  </a:lnTo>
                  <a:lnTo>
                    <a:pt x="1929" y="4623"/>
                  </a:lnTo>
                  <a:lnTo>
                    <a:pt x="1932" y="4629"/>
                  </a:lnTo>
                  <a:lnTo>
                    <a:pt x="1933" y="4635"/>
                  </a:lnTo>
                  <a:lnTo>
                    <a:pt x="1936" y="4640"/>
                  </a:lnTo>
                  <a:lnTo>
                    <a:pt x="1936" y="4646"/>
                  </a:lnTo>
                  <a:lnTo>
                    <a:pt x="1936" y="4650"/>
                  </a:lnTo>
                  <a:lnTo>
                    <a:pt x="1933" y="4655"/>
                  </a:lnTo>
                  <a:lnTo>
                    <a:pt x="1932" y="4661"/>
                  </a:lnTo>
                  <a:lnTo>
                    <a:pt x="1929" y="4666"/>
                  </a:lnTo>
                  <a:lnTo>
                    <a:pt x="1920" y="4678"/>
                  </a:lnTo>
                  <a:lnTo>
                    <a:pt x="1910" y="4688"/>
                  </a:lnTo>
                  <a:lnTo>
                    <a:pt x="1905" y="4693"/>
                  </a:lnTo>
                  <a:lnTo>
                    <a:pt x="1856" y="4659"/>
                  </a:lnTo>
                  <a:lnTo>
                    <a:pt x="1880" y="4637"/>
                  </a:lnTo>
                  <a:close/>
                  <a:moveTo>
                    <a:pt x="1866" y="4928"/>
                  </a:moveTo>
                  <a:lnTo>
                    <a:pt x="2048" y="4712"/>
                  </a:lnTo>
                  <a:lnTo>
                    <a:pt x="2098" y="4755"/>
                  </a:lnTo>
                  <a:lnTo>
                    <a:pt x="1916" y="4969"/>
                  </a:lnTo>
                  <a:lnTo>
                    <a:pt x="1866" y="4928"/>
                  </a:lnTo>
                  <a:close/>
                  <a:moveTo>
                    <a:pt x="2039" y="5065"/>
                  </a:moveTo>
                  <a:lnTo>
                    <a:pt x="2177" y="4819"/>
                  </a:lnTo>
                  <a:lnTo>
                    <a:pt x="2216" y="4841"/>
                  </a:lnTo>
                  <a:lnTo>
                    <a:pt x="2308" y="5083"/>
                  </a:lnTo>
                  <a:lnTo>
                    <a:pt x="2312" y="5095"/>
                  </a:lnTo>
                  <a:lnTo>
                    <a:pt x="2316" y="5105"/>
                  </a:lnTo>
                  <a:lnTo>
                    <a:pt x="2318" y="5115"/>
                  </a:lnTo>
                  <a:lnTo>
                    <a:pt x="2321" y="5125"/>
                  </a:lnTo>
                  <a:lnTo>
                    <a:pt x="2330" y="5106"/>
                  </a:lnTo>
                  <a:lnTo>
                    <a:pt x="2335" y="5095"/>
                  </a:lnTo>
                  <a:lnTo>
                    <a:pt x="2340" y="5086"/>
                  </a:lnTo>
                  <a:lnTo>
                    <a:pt x="2342" y="5082"/>
                  </a:lnTo>
                  <a:lnTo>
                    <a:pt x="2414" y="4952"/>
                  </a:lnTo>
                  <a:lnTo>
                    <a:pt x="2466" y="4981"/>
                  </a:lnTo>
                  <a:lnTo>
                    <a:pt x="2328" y="5226"/>
                  </a:lnTo>
                  <a:lnTo>
                    <a:pt x="2290" y="5205"/>
                  </a:lnTo>
                  <a:lnTo>
                    <a:pt x="2194" y="4951"/>
                  </a:lnTo>
                  <a:lnTo>
                    <a:pt x="2190" y="4943"/>
                  </a:lnTo>
                  <a:lnTo>
                    <a:pt x="2188" y="4935"/>
                  </a:lnTo>
                  <a:lnTo>
                    <a:pt x="2186" y="4928"/>
                  </a:lnTo>
                  <a:lnTo>
                    <a:pt x="2184" y="4920"/>
                  </a:lnTo>
                  <a:lnTo>
                    <a:pt x="2180" y="4932"/>
                  </a:lnTo>
                  <a:lnTo>
                    <a:pt x="2174" y="4943"/>
                  </a:lnTo>
                  <a:lnTo>
                    <a:pt x="2169" y="4952"/>
                  </a:lnTo>
                  <a:lnTo>
                    <a:pt x="2165" y="4961"/>
                  </a:lnTo>
                  <a:lnTo>
                    <a:pt x="2091" y="5093"/>
                  </a:lnTo>
                  <a:lnTo>
                    <a:pt x="2039" y="5065"/>
                  </a:lnTo>
                  <a:close/>
                  <a:moveTo>
                    <a:pt x="2767" y="5141"/>
                  </a:moveTo>
                  <a:lnTo>
                    <a:pt x="2600" y="5085"/>
                  </a:lnTo>
                  <a:lnTo>
                    <a:pt x="2543" y="5254"/>
                  </a:lnTo>
                  <a:lnTo>
                    <a:pt x="2712" y="5310"/>
                  </a:lnTo>
                  <a:lnTo>
                    <a:pt x="2730" y="5252"/>
                  </a:lnTo>
                  <a:lnTo>
                    <a:pt x="2788" y="5286"/>
                  </a:lnTo>
                  <a:lnTo>
                    <a:pt x="2778" y="5317"/>
                  </a:lnTo>
                  <a:lnTo>
                    <a:pt x="2772" y="5334"/>
                  </a:lnTo>
                  <a:lnTo>
                    <a:pt x="2765" y="5348"/>
                  </a:lnTo>
                  <a:lnTo>
                    <a:pt x="2761" y="5353"/>
                  </a:lnTo>
                  <a:lnTo>
                    <a:pt x="2757" y="5358"/>
                  </a:lnTo>
                  <a:lnTo>
                    <a:pt x="2753" y="5361"/>
                  </a:lnTo>
                  <a:lnTo>
                    <a:pt x="2748" y="5363"/>
                  </a:lnTo>
                  <a:lnTo>
                    <a:pt x="2743" y="5365"/>
                  </a:lnTo>
                  <a:lnTo>
                    <a:pt x="2738" y="5366"/>
                  </a:lnTo>
                  <a:lnTo>
                    <a:pt x="2732" y="5367"/>
                  </a:lnTo>
                  <a:lnTo>
                    <a:pt x="2725" y="5367"/>
                  </a:lnTo>
                  <a:lnTo>
                    <a:pt x="2709" y="5365"/>
                  </a:lnTo>
                  <a:lnTo>
                    <a:pt x="2691" y="5359"/>
                  </a:lnTo>
                  <a:lnTo>
                    <a:pt x="2531" y="5307"/>
                  </a:lnTo>
                  <a:lnTo>
                    <a:pt x="2514" y="5299"/>
                  </a:lnTo>
                  <a:lnTo>
                    <a:pt x="2499" y="5292"/>
                  </a:lnTo>
                  <a:lnTo>
                    <a:pt x="2494" y="5289"/>
                  </a:lnTo>
                  <a:lnTo>
                    <a:pt x="2490" y="5284"/>
                  </a:lnTo>
                  <a:lnTo>
                    <a:pt x="2485" y="5281"/>
                  </a:lnTo>
                  <a:lnTo>
                    <a:pt x="2483" y="5276"/>
                  </a:lnTo>
                  <a:lnTo>
                    <a:pt x="2481" y="5271"/>
                  </a:lnTo>
                  <a:lnTo>
                    <a:pt x="2479" y="5266"/>
                  </a:lnTo>
                  <a:lnTo>
                    <a:pt x="2479" y="5260"/>
                  </a:lnTo>
                  <a:lnTo>
                    <a:pt x="2479" y="5253"/>
                  </a:lnTo>
                  <a:lnTo>
                    <a:pt x="2481" y="5239"/>
                  </a:lnTo>
                  <a:lnTo>
                    <a:pt x="2485" y="5221"/>
                  </a:lnTo>
                  <a:lnTo>
                    <a:pt x="2533" y="5080"/>
                  </a:lnTo>
                  <a:lnTo>
                    <a:pt x="2539" y="5064"/>
                  </a:lnTo>
                  <a:lnTo>
                    <a:pt x="2546" y="5051"/>
                  </a:lnTo>
                  <a:lnTo>
                    <a:pt x="2549" y="5046"/>
                  </a:lnTo>
                  <a:lnTo>
                    <a:pt x="2554" y="5041"/>
                  </a:lnTo>
                  <a:lnTo>
                    <a:pt x="2558" y="5038"/>
                  </a:lnTo>
                  <a:lnTo>
                    <a:pt x="2562" y="5035"/>
                  </a:lnTo>
                  <a:lnTo>
                    <a:pt x="2567" y="5033"/>
                  </a:lnTo>
                  <a:lnTo>
                    <a:pt x="2573" y="5032"/>
                  </a:lnTo>
                  <a:lnTo>
                    <a:pt x="2579" y="5032"/>
                  </a:lnTo>
                  <a:lnTo>
                    <a:pt x="2586" y="5032"/>
                  </a:lnTo>
                  <a:lnTo>
                    <a:pt x="2601" y="5034"/>
                  </a:lnTo>
                  <a:lnTo>
                    <a:pt x="2619" y="5039"/>
                  </a:lnTo>
                  <a:lnTo>
                    <a:pt x="2779" y="5091"/>
                  </a:lnTo>
                  <a:lnTo>
                    <a:pt x="2797" y="5098"/>
                  </a:lnTo>
                  <a:lnTo>
                    <a:pt x="2811" y="5105"/>
                  </a:lnTo>
                  <a:lnTo>
                    <a:pt x="2816" y="5110"/>
                  </a:lnTo>
                  <a:lnTo>
                    <a:pt x="2820" y="5114"/>
                  </a:lnTo>
                  <a:lnTo>
                    <a:pt x="2824" y="5118"/>
                  </a:lnTo>
                  <a:lnTo>
                    <a:pt x="2828" y="5122"/>
                  </a:lnTo>
                  <a:lnTo>
                    <a:pt x="2829" y="5127"/>
                  </a:lnTo>
                  <a:lnTo>
                    <a:pt x="2831" y="5132"/>
                  </a:lnTo>
                  <a:lnTo>
                    <a:pt x="2831" y="5138"/>
                  </a:lnTo>
                  <a:lnTo>
                    <a:pt x="2831" y="5144"/>
                  </a:lnTo>
                  <a:lnTo>
                    <a:pt x="2830" y="5160"/>
                  </a:lnTo>
                  <a:lnTo>
                    <a:pt x="2825" y="5176"/>
                  </a:lnTo>
                  <a:lnTo>
                    <a:pt x="2817" y="5202"/>
                  </a:lnTo>
                  <a:lnTo>
                    <a:pt x="2751" y="5192"/>
                  </a:lnTo>
                  <a:lnTo>
                    <a:pt x="2767" y="5141"/>
                  </a:lnTo>
                  <a:close/>
                  <a:moveTo>
                    <a:pt x="2902" y="5403"/>
                  </a:moveTo>
                  <a:lnTo>
                    <a:pt x="2933" y="5122"/>
                  </a:lnTo>
                  <a:lnTo>
                    <a:pt x="3220" y="5154"/>
                  </a:lnTo>
                  <a:lnTo>
                    <a:pt x="3215" y="5201"/>
                  </a:lnTo>
                  <a:lnTo>
                    <a:pt x="2992" y="5176"/>
                  </a:lnTo>
                  <a:lnTo>
                    <a:pt x="2986" y="5239"/>
                  </a:lnTo>
                  <a:lnTo>
                    <a:pt x="3115" y="5253"/>
                  </a:lnTo>
                  <a:lnTo>
                    <a:pt x="3109" y="5301"/>
                  </a:lnTo>
                  <a:lnTo>
                    <a:pt x="2980" y="5286"/>
                  </a:lnTo>
                  <a:lnTo>
                    <a:pt x="2973" y="5356"/>
                  </a:lnTo>
                  <a:lnTo>
                    <a:pt x="3197" y="5381"/>
                  </a:lnTo>
                  <a:lnTo>
                    <a:pt x="3191" y="5433"/>
                  </a:lnTo>
                  <a:lnTo>
                    <a:pt x="2902" y="5403"/>
                  </a:lnTo>
                  <a:close/>
                  <a:moveTo>
                    <a:pt x="3643" y="5390"/>
                  </a:moveTo>
                  <a:lnTo>
                    <a:pt x="3596" y="5167"/>
                  </a:lnTo>
                  <a:lnTo>
                    <a:pt x="3537" y="5179"/>
                  </a:lnTo>
                  <a:lnTo>
                    <a:pt x="3530" y="5142"/>
                  </a:lnTo>
                  <a:lnTo>
                    <a:pt x="3643" y="5100"/>
                  </a:lnTo>
                  <a:lnTo>
                    <a:pt x="3701" y="5378"/>
                  </a:lnTo>
                  <a:lnTo>
                    <a:pt x="3643" y="5390"/>
                  </a:lnTo>
                  <a:close/>
                  <a:moveTo>
                    <a:pt x="4099" y="5086"/>
                  </a:moveTo>
                  <a:lnTo>
                    <a:pt x="4097" y="5083"/>
                  </a:lnTo>
                  <a:lnTo>
                    <a:pt x="4096" y="5078"/>
                  </a:lnTo>
                  <a:lnTo>
                    <a:pt x="4095" y="5074"/>
                  </a:lnTo>
                  <a:lnTo>
                    <a:pt x="4094" y="5071"/>
                  </a:lnTo>
                  <a:lnTo>
                    <a:pt x="4086" y="5054"/>
                  </a:lnTo>
                  <a:lnTo>
                    <a:pt x="4077" y="5041"/>
                  </a:lnTo>
                  <a:lnTo>
                    <a:pt x="4074" y="5037"/>
                  </a:lnTo>
                  <a:lnTo>
                    <a:pt x="4070" y="5032"/>
                  </a:lnTo>
                  <a:lnTo>
                    <a:pt x="4067" y="5029"/>
                  </a:lnTo>
                  <a:lnTo>
                    <a:pt x="4063" y="5028"/>
                  </a:lnTo>
                  <a:lnTo>
                    <a:pt x="4058" y="5027"/>
                  </a:lnTo>
                  <a:lnTo>
                    <a:pt x="4055" y="5027"/>
                  </a:lnTo>
                  <a:lnTo>
                    <a:pt x="4049" y="5027"/>
                  </a:lnTo>
                  <a:lnTo>
                    <a:pt x="4044" y="5028"/>
                  </a:lnTo>
                  <a:lnTo>
                    <a:pt x="4030" y="5032"/>
                  </a:lnTo>
                  <a:lnTo>
                    <a:pt x="4014" y="5038"/>
                  </a:lnTo>
                  <a:lnTo>
                    <a:pt x="3943" y="5070"/>
                  </a:lnTo>
                  <a:lnTo>
                    <a:pt x="3930" y="5076"/>
                  </a:lnTo>
                  <a:lnTo>
                    <a:pt x="3921" y="5082"/>
                  </a:lnTo>
                  <a:lnTo>
                    <a:pt x="3914" y="5086"/>
                  </a:lnTo>
                  <a:lnTo>
                    <a:pt x="3909" y="5092"/>
                  </a:lnTo>
                  <a:lnTo>
                    <a:pt x="3905" y="5098"/>
                  </a:lnTo>
                  <a:lnTo>
                    <a:pt x="3905" y="5105"/>
                  </a:lnTo>
                  <a:lnTo>
                    <a:pt x="3907" y="5114"/>
                  </a:lnTo>
                  <a:lnTo>
                    <a:pt x="3909" y="5123"/>
                  </a:lnTo>
                  <a:lnTo>
                    <a:pt x="3916" y="5137"/>
                  </a:lnTo>
                  <a:lnTo>
                    <a:pt x="3921" y="5145"/>
                  </a:lnTo>
                  <a:lnTo>
                    <a:pt x="3926" y="5151"/>
                  </a:lnTo>
                  <a:lnTo>
                    <a:pt x="3932" y="5155"/>
                  </a:lnTo>
                  <a:lnTo>
                    <a:pt x="3939" y="5157"/>
                  </a:lnTo>
                  <a:lnTo>
                    <a:pt x="3947" y="5157"/>
                  </a:lnTo>
                  <a:lnTo>
                    <a:pt x="3958" y="5155"/>
                  </a:lnTo>
                  <a:lnTo>
                    <a:pt x="3972" y="5150"/>
                  </a:lnTo>
                  <a:lnTo>
                    <a:pt x="3987" y="5143"/>
                  </a:lnTo>
                  <a:lnTo>
                    <a:pt x="4000" y="5138"/>
                  </a:lnTo>
                  <a:lnTo>
                    <a:pt x="4013" y="5132"/>
                  </a:lnTo>
                  <a:lnTo>
                    <a:pt x="4026" y="5125"/>
                  </a:lnTo>
                  <a:lnTo>
                    <a:pt x="4041" y="5118"/>
                  </a:lnTo>
                  <a:lnTo>
                    <a:pt x="4055" y="5111"/>
                  </a:lnTo>
                  <a:lnTo>
                    <a:pt x="4069" y="5103"/>
                  </a:lnTo>
                  <a:lnTo>
                    <a:pt x="4083" y="5096"/>
                  </a:lnTo>
                  <a:lnTo>
                    <a:pt x="4099" y="5086"/>
                  </a:lnTo>
                  <a:close/>
                  <a:moveTo>
                    <a:pt x="4113" y="5128"/>
                  </a:moveTo>
                  <a:lnTo>
                    <a:pt x="4100" y="5136"/>
                  </a:lnTo>
                  <a:lnTo>
                    <a:pt x="4087" y="5144"/>
                  </a:lnTo>
                  <a:lnTo>
                    <a:pt x="4074" y="5151"/>
                  </a:lnTo>
                  <a:lnTo>
                    <a:pt x="4059" y="5159"/>
                  </a:lnTo>
                  <a:lnTo>
                    <a:pt x="4045" y="5166"/>
                  </a:lnTo>
                  <a:lnTo>
                    <a:pt x="4032" y="5173"/>
                  </a:lnTo>
                  <a:lnTo>
                    <a:pt x="4018" y="5180"/>
                  </a:lnTo>
                  <a:lnTo>
                    <a:pt x="4003" y="5186"/>
                  </a:lnTo>
                  <a:lnTo>
                    <a:pt x="3974" y="5198"/>
                  </a:lnTo>
                  <a:lnTo>
                    <a:pt x="3948" y="5206"/>
                  </a:lnTo>
                  <a:lnTo>
                    <a:pt x="3937" y="5208"/>
                  </a:lnTo>
                  <a:lnTo>
                    <a:pt x="3928" y="5209"/>
                  </a:lnTo>
                  <a:lnTo>
                    <a:pt x="3919" y="5211"/>
                  </a:lnTo>
                  <a:lnTo>
                    <a:pt x="3911" y="5209"/>
                  </a:lnTo>
                  <a:lnTo>
                    <a:pt x="3903" y="5208"/>
                  </a:lnTo>
                  <a:lnTo>
                    <a:pt x="3897" y="5206"/>
                  </a:lnTo>
                  <a:lnTo>
                    <a:pt x="3890" y="5201"/>
                  </a:lnTo>
                  <a:lnTo>
                    <a:pt x="3884" y="5196"/>
                  </a:lnTo>
                  <a:lnTo>
                    <a:pt x="3879" y="5192"/>
                  </a:lnTo>
                  <a:lnTo>
                    <a:pt x="3874" y="5185"/>
                  </a:lnTo>
                  <a:lnTo>
                    <a:pt x="3869" y="5176"/>
                  </a:lnTo>
                  <a:lnTo>
                    <a:pt x="3865" y="5168"/>
                  </a:lnTo>
                  <a:lnTo>
                    <a:pt x="3850" y="5134"/>
                  </a:lnTo>
                  <a:lnTo>
                    <a:pt x="3846" y="5125"/>
                  </a:lnTo>
                  <a:lnTo>
                    <a:pt x="3844" y="5117"/>
                  </a:lnTo>
                  <a:lnTo>
                    <a:pt x="3843" y="5110"/>
                  </a:lnTo>
                  <a:lnTo>
                    <a:pt x="3843" y="5103"/>
                  </a:lnTo>
                  <a:lnTo>
                    <a:pt x="3843" y="5096"/>
                  </a:lnTo>
                  <a:lnTo>
                    <a:pt x="3844" y="5089"/>
                  </a:lnTo>
                  <a:lnTo>
                    <a:pt x="3846" y="5083"/>
                  </a:lnTo>
                  <a:lnTo>
                    <a:pt x="3850" y="5077"/>
                  </a:lnTo>
                  <a:lnTo>
                    <a:pt x="3853" y="5070"/>
                  </a:lnTo>
                  <a:lnTo>
                    <a:pt x="3859" y="5064"/>
                  </a:lnTo>
                  <a:lnTo>
                    <a:pt x="3865" y="5058"/>
                  </a:lnTo>
                  <a:lnTo>
                    <a:pt x="3872" y="5053"/>
                  </a:lnTo>
                  <a:lnTo>
                    <a:pt x="3881" y="5047"/>
                  </a:lnTo>
                  <a:lnTo>
                    <a:pt x="3889" y="5041"/>
                  </a:lnTo>
                  <a:lnTo>
                    <a:pt x="3898" y="5037"/>
                  </a:lnTo>
                  <a:lnTo>
                    <a:pt x="3910" y="5032"/>
                  </a:lnTo>
                  <a:lnTo>
                    <a:pt x="4019" y="4983"/>
                  </a:lnTo>
                  <a:lnTo>
                    <a:pt x="4031" y="4978"/>
                  </a:lnTo>
                  <a:lnTo>
                    <a:pt x="4042" y="4975"/>
                  </a:lnTo>
                  <a:lnTo>
                    <a:pt x="4052" y="4971"/>
                  </a:lnTo>
                  <a:lnTo>
                    <a:pt x="4062" y="4970"/>
                  </a:lnTo>
                  <a:lnTo>
                    <a:pt x="4070" y="4969"/>
                  </a:lnTo>
                  <a:lnTo>
                    <a:pt x="4078" y="4969"/>
                  </a:lnTo>
                  <a:lnTo>
                    <a:pt x="4087" y="4969"/>
                  </a:lnTo>
                  <a:lnTo>
                    <a:pt x="4093" y="4971"/>
                  </a:lnTo>
                  <a:lnTo>
                    <a:pt x="4100" y="4974"/>
                  </a:lnTo>
                  <a:lnTo>
                    <a:pt x="4106" y="4978"/>
                  </a:lnTo>
                  <a:lnTo>
                    <a:pt x="4112" y="4983"/>
                  </a:lnTo>
                  <a:lnTo>
                    <a:pt x="4118" y="4989"/>
                  </a:lnTo>
                  <a:lnTo>
                    <a:pt x="4122" y="4997"/>
                  </a:lnTo>
                  <a:lnTo>
                    <a:pt x="4128" y="5006"/>
                  </a:lnTo>
                  <a:lnTo>
                    <a:pt x="4134" y="5015"/>
                  </a:lnTo>
                  <a:lnTo>
                    <a:pt x="4139" y="5026"/>
                  </a:lnTo>
                  <a:lnTo>
                    <a:pt x="4153" y="5060"/>
                  </a:lnTo>
                  <a:lnTo>
                    <a:pt x="4160" y="5078"/>
                  </a:lnTo>
                  <a:lnTo>
                    <a:pt x="4165" y="5095"/>
                  </a:lnTo>
                  <a:lnTo>
                    <a:pt x="4168" y="5112"/>
                  </a:lnTo>
                  <a:lnTo>
                    <a:pt x="4170" y="5129"/>
                  </a:lnTo>
                  <a:lnTo>
                    <a:pt x="4168" y="5145"/>
                  </a:lnTo>
                  <a:lnTo>
                    <a:pt x="4165" y="5162"/>
                  </a:lnTo>
                  <a:lnTo>
                    <a:pt x="4160" y="5177"/>
                  </a:lnTo>
                  <a:lnTo>
                    <a:pt x="4153" y="5193"/>
                  </a:lnTo>
                  <a:lnTo>
                    <a:pt x="4144" y="5208"/>
                  </a:lnTo>
                  <a:lnTo>
                    <a:pt x="4133" y="5222"/>
                  </a:lnTo>
                  <a:lnTo>
                    <a:pt x="4120" y="5236"/>
                  </a:lnTo>
                  <a:lnTo>
                    <a:pt x="4106" y="5249"/>
                  </a:lnTo>
                  <a:lnTo>
                    <a:pt x="4089" y="5262"/>
                  </a:lnTo>
                  <a:lnTo>
                    <a:pt x="4071" y="5272"/>
                  </a:lnTo>
                  <a:lnTo>
                    <a:pt x="4051" y="5284"/>
                  </a:lnTo>
                  <a:lnTo>
                    <a:pt x="4030" y="5294"/>
                  </a:lnTo>
                  <a:lnTo>
                    <a:pt x="4023" y="5297"/>
                  </a:lnTo>
                  <a:lnTo>
                    <a:pt x="4018" y="5299"/>
                  </a:lnTo>
                  <a:lnTo>
                    <a:pt x="4014" y="5301"/>
                  </a:lnTo>
                  <a:lnTo>
                    <a:pt x="4011" y="5302"/>
                  </a:lnTo>
                  <a:lnTo>
                    <a:pt x="3958" y="5276"/>
                  </a:lnTo>
                  <a:lnTo>
                    <a:pt x="3973" y="5269"/>
                  </a:lnTo>
                  <a:lnTo>
                    <a:pt x="3993" y="5259"/>
                  </a:lnTo>
                  <a:lnTo>
                    <a:pt x="4011" y="5251"/>
                  </a:lnTo>
                  <a:lnTo>
                    <a:pt x="4027" y="5243"/>
                  </a:lnTo>
                  <a:lnTo>
                    <a:pt x="4043" y="5233"/>
                  </a:lnTo>
                  <a:lnTo>
                    <a:pt x="4056" y="5225"/>
                  </a:lnTo>
                  <a:lnTo>
                    <a:pt x="4068" y="5217"/>
                  </a:lnTo>
                  <a:lnTo>
                    <a:pt x="4077" y="5209"/>
                  </a:lnTo>
                  <a:lnTo>
                    <a:pt x="4086" y="5201"/>
                  </a:lnTo>
                  <a:lnTo>
                    <a:pt x="4093" y="5193"/>
                  </a:lnTo>
                  <a:lnTo>
                    <a:pt x="4099" y="5185"/>
                  </a:lnTo>
                  <a:lnTo>
                    <a:pt x="4103" y="5176"/>
                  </a:lnTo>
                  <a:lnTo>
                    <a:pt x="4108" y="5167"/>
                  </a:lnTo>
                  <a:lnTo>
                    <a:pt x="4110" y="5157"/>
                  </a:lnTo>
                  <a:lnTo>
                    <a:pt x="4113" y="5148"/>
                  </a:lnTo>
                  <a:lnTo>
                    <a:pt x="4114" y="5138"/>
                  </a:lnTo>
                  <a:lnTo>
                    <a:pt x="4113" y="5128"/>
                  </a:lnTo>
                  <a:close/>
                  <a:moveTo>
                    <a:pt x="4312" y="5005"/>
                  </a:moveTo>
                  <a:lnTo>
                    <a:pt x="4314" y="5008"/>
                  </a:lnTo>
                  <a:lnTo>
                    <a:pt x="4315" y="5012"/>
                  </a:lnTo>
                  <a:lnTo>
                    <a:pt x="4318" y="5015"/>
                  </a:lnTo>
                  <a:lnTo>
                    <a:pt x="4320" y="5019"/>
                  </a:lnTo>
                  <a:lnTo>
                    <a:pt x="4332" y="5034"/>
                  </a:lnTo>
                  <a:lnTo>
                    <a:pt x="4341" y="5045"/>
                  </a:lnTo>
                  <a:lnTo>
                    <a:pt x="4346" y="5048"/>
                  </a:lnTo>
                  <a:lnTo>
                    <a:pt x="4351" y="5052"/>
                  </a:lnTo>
                  <a:lnTo>
                    <a:pt x="4354" y="5053"/>
                  </a:lnTo>
                  <a:lnTo>
                    <a:pt x="4358" y="5054"/>
                  </a:lnTo>
                  <a:lnTo>
                    <a:pt x="4366" y="5054"/>
                  </a:lnTo>
                  <a:lnTo>
                    <a:pt x="4377" y="5051"/>
                  </a:lnTo>
                  <a:lnTo>
                    <a:pt x="4389" y="5045"/>
                  </a:lnTo>
                  <a:lnTo>
                    <a:pt x="4403" y="5035"/>
                  </a:lnTo>
                  <a:lnTo>
                    <a:pt x="4468" y="4990"/>
                  </a:lnTo>
                  <a:lnTo>
                    <a:pt x="4479" y="4982"/>
                  </a:lnTo>
                  <a:lnTo>
                    <a:pt x="4487" y="4975"/>
                  </a:lnTo>
                  <a:lnTo>
                    <a:pt x="4493" y="4968"/>
                  </a:lnTo>
                  <a:lnTo>
                    <a:pt x="4497" y="4962"/>
                  </a:lnTo>
                  <a:lnTo>
                    <a:pt x="4498" y="4955"/>
                  </a:lnTo>
                  <a:lnTo>
                    <a:pt x="4498" y="4949"/>
                  </a:lnTo>
                  <a:lnTo>
                    <a:pt x="4495" y="4942"/>
                  </a:lnTo>
                  <a:lnTo>
                    <a:pt x="4491" y="4933"/>
                  </a:lnTo>
                  <a:lnTo>
                    <a:pt x="4481" y="4920"/>
                  </a:lnTo>
                  <a:lnTo>
                    <a:pt x="4475" y="4913"/>
                  </a:lnTo>
                  <a:lnTo>
                    <a:pt x="4469" y="4909"/>
                  </a:lnTo>
                  <a:lnTo>
                    <a:pt x="4463" y="4906"/>
                  </a:lnTo>
                  <a:lnTo>
                    <a:pt x="4456" y="4906"/>
                  </a:lnTo>
                  <a:lnTo>
                    <a:pt x="4448" y="4907"/>
                  </a:lnTo>
                  <a:lnTo>
                    <a:pt x="4437" y="4912"/>
                  </a:lnTo>
                  <a:lnTo>
                    <a:pt x="4425" y="4919"/>
                  </a:lnTo>
                  <a:lnTo>
                    <a:pt x="4411" y="4929"/>
                  </a:lnTo>
                  <a:lnTo>
                    <a:pt x="4398" y="4937"/>
                  </a:lnTo>
                  <a:lnTo>
                    <a:pt x="4386" y="4947"/>
                  </a:lnTo>
                  <a:lnTo>
                    <a:pt x="4375" y="4955"/>
                  </a:lnTo>
                  <a:lnTo>
                    <a:pt x="4362" y="4964"/>
                  </a:lnTo>
                  <a:lnTo>
                    <a:pt x="4350" y="4975"/>
                  </a:lnTo>
                  <a:lnTo>
                    <a:pt x="4337" y="4984"/>
                  </a:lnTo>
                  <a:lnTo>
                    <a:pt x="4325" y="4995"/>
                  </a:lnTo>
                  <a:lnTo>
                    <a:pt x="4312" y="5005"/>
                  </a:lnTo>
                  <a:close/>
                  <a:moveTo>
                    <a:pt x="4290" y="4968"/>
                  </a:moveTo>
                  <a:lnTo>
                    <a:pt x="4302" y="4957"/>
                  </a:lnTo>
                  <a:lnTo>
                    <a:pt x="4315" y="4947"/>
                  </a:lnTo>
                  <a:lnTo>
                    <a:pt x="4327" y="4936"/>
                  </a:lnTo>
                  <a:lnTo>
                    <a:pt x="4339" y="4926"/>
                  </a:lnTo>
                  <a:lnTo>
                    <a:pt x="4351" y="4916"/>
                  </a:lnTo>
                  <a:lnTo>
                    <a:pt x="4363" y="4906"/>
                  </a:lnTo>
                  <a:lnTo>
                    <a:pt x="4376" y="4898"/>
                  </a:lnTo>
                  <a:lnTo>
                    <a:pt x="4388" y="4888"/>
                  </a:lnTo>
                  <a:lnTo>
                    <a:pt x="4414" y="4872"/>
                  </a:lnTo>
                  <a:lnTo>
                    <a:pt x="4437" y="4859"/>
                  </a:lnTo>
                  <a:lnTo>
                    <a:pt x="4448" y="4855"/>
                  </a:lnTo>
                  <a:lnTo>
                    <a:pt x="4457" y="4852"/>
                  </a:lnTo>
                  <a:lnTo>
                    <a:pt x="4466" y="4849"/>
                  </a:lnTo>
                  <a:lnTo>
                    <a:pt x="4474" y="4848"/>
                  </a:lnTo>
                  <a:lnTo>
                    <a:pt x="4481" y="4848"/>
                  </a:lnTo>
                  <a:lnTo>
                    <a:pt x="4488" y="4851"/>
                  </a:lnTo>
                  <a:lnTo>
                    <a:pt x="4495" y="4853"/>
                  </a:lnTo>
                  <a:lnTo>
                    <a:pt x="4501" y="4856"/>
                  </a:lnTo>
                  <a:lnTo>
                    <a:pt x="4508" y="4860"/>
                  </a:lnTo>
                  <a:lnTo>
                    <a:pt x="4514" y="4866"/>
                  </a:lnTo>
                  <a:lnTo>
                    <a:pt x="4521" y="4873"/>
                  </a:lnTo>
                  <a:lnTo>
                    <a:pt x="4527" y="4881"/>
                  </a:lnTo>
                  <a:lnTo>
                    <a:pt x="4549" y="4912"/>
                  </a:lnTo>
                  <a:lnTo>
                    <a:pt x="4553" y="4919"/>
                  </a:lnTo>
                  <a:lnTo>
                    <a:pt x="4557" y="4926"/>
                  </a:lnTo>
                  <a:lnTo>
                    <a:pt x="4559" y="4933"/>
                  </a:lnTo>
                  <a:lnTo>
                    <a:pt x="4562" y="4941"/>
                  </a:lnTo>
                  <a:lnTo>
                    <a:pt x="4562" y="4948"/>
                  </a:lnTo>
                  <a:lnTo>
                    <a:pt x="4562" y="4955"/>
                  </a:lnTo>
                  <a:lnTo>
                    <a:pt x="4561" y="4962"/>
                  </a:lnTo>
                  <a:lnTo>
                    <a:pt x="4559" y="4968"/>
                  </a:lnTo>
                  <a:lnTo>
                    <a:pt x="4556" y="4975"/>
                  </a:lnTo>
                  <a:lnTo>
                    <a:pt x="4552" y="4982"/>
                  </a:lnTo>
                  <a:lnTo>
                    <a:pt x="4547" y="4989"/>
                  </a:lnTo>
                  <a:lnTo>
                    <a:pt x="4542" y="4996"/>
                  </a:lnTo>
                  <a:lnTo>
                    <a:pt x="4534" y="5002"/>
                  </a:lnTo>
                  <a:lnTo>
                    <a:pt x="4527" y="5009"/>
                  </a:lnTo>
                  <a:lnTo>
                    <a:pt x="4518" y="5016"/>
                  </a:lnTo>
                  <a:lnTo>
                    <a:pt x="4508" y="5023"/>
                  </a:lnTo>
                  <a:lnTo>
                    <a:pt x="4410" y="5092"/>
                  </a:lnTo>
                  <a:lnTo>
                    <a:pt x="4399" y="5099"/>
                  </a:lnTo>
                  <a:lnTo>
                    <a:pt x="4390" y="5105"/>
                  </a:lnTo>
                  <a:lnTo>
                    <a:pt x="4380" y="5110"/>
                  </a:lnTo>
                  <a:lnTo>
                    <a:pt x="4371" y="5114"/>
                  </a:lnTo>
                  <a:lnTo>
                    <a:pt x="4363" y="5116"/>
                  </a:lnTo>
                  <a:lnTo>
                    <a:pt x="4354" y="5118"/>
                  </a:lnTo>
                  <a:lnTo>
                    <a:pt x="4347" y="5118"/>
                  </a:lnTo>
                  <a:lnTo>
                    <a:pt x="4340" y="5118"/>
                  </a:lnTo>
                  <a:lnTo>
                    <a:pt x="4333" y="5116"/>
                  </a:lnTo>
                  <a:lnTo>
                    <a:pt x="4326" y="5114"/>
                  </a:lnTo>
                  <a:lnTo>
                    <a:pt x="4320" y="5110"/>
                  </a:lnTo>
                  <a:lnTo>
                    <a:pt x="4313" y="5105"/>
                  </a:lnTo>
                  <a:lnTo>
                    <a:pt x="4306" y="5098"/>
                  </a:lnTo>
                  <a:lnTo>
                    <a:pt x="4299" y="5091"/>
                  </a:lnTo>
                  <a:lnTo>
                    <a:pt x="4292" y="5083"/>
                  </a:lnTo>
                  <a:lnTo>
                    <a:pt x="4285" y="5073"/>
                  </a:lnTo>
                  <a:lnTo>
                    <a:pt x="4263" y="5042"/>
                  </a:lnTo>
                  <a:lnTo>
                    <a:pt x="4254" y="5027"/>
                  </a:lnTo>
                  <a:lnTo>
                    <a:pt x="4245" y="5010"/>
                  </a:lnTo>
                  <a:lnTo>
                    <a:pt x="4240" y="4994"/>
                  </a:lnTo>
                  <a:lnTo>
                    <a:pt x="4235" y="4977"/>
                  </a:lnTo>
                  <a:lnTo>
                    <a:pt x="4234" y="4961"/>
                  </a:lnTo>
                  <a:lnTo>
                    <a:pt x="4234" y="4945"/>
                  </a:lnTo>
                  <a:lnTo>
                    <a:pt x="4235" y="4929"/>
                  </a:lnTo>
                  <a:lnTo>
                    <a:pt x="4240" y="4912"/>
                  </a:lnTo>
                  <a:lnTo>
                    <a:pt x="4245" y="4896"/>
                  </a:lnTo>
                  <a:lnTo>
                    <a:pt x="4253" y="4879"/>
                  </a:lnTo>
                  <a:lnTo>
                    <a:pt x="4263" y="4864"/>
                  </a:lnTo>
                  <a:lnTo>
                    <a:pt x="4275" y="4848"/>
                  </a:lnTo>
                  <a:lnTo>
                    <a:pt x="4288" y="4833"/>
                  </a:lnTo>
                  <a:lnTo>
                    <a:pt x="4303" y="4817"/>
                  </a:lnTo>
                  <a:lnTo>
                    <a:pt x="4321" y="4803"/>
                  </a:lnTo>
                  <a:lnTo>
                    <a:pt x="4341" y="4789"/>
                  </a:lnTo>
                  <a:lnTo>
                    <a:pt x="4350" y="4783"/>
                  </a:lnTo>
                  <a:lnTo>
                    <a:pt x="4358" y="4778"/>
                  </a:lnTo>
                  <a:lnTo>
                    <a:pt x="4416" y="4794"/>
                  </a:lnTo>
                  <a:lnTo>
                    <a:pt x="4401" y="4803"/>
                  </a:lnTo>
                  <a:lnTo>
                    <a:pt x="4383" y="4816"/>
                  </a:lnTo>
                  <a:lnTo>
                    <a:pt x="4367" y="4828"/>
                  </a:lnTo>
                  <a:lnTo>
                    <a:pt x="4352" y="4840"/>
                  </a:lnTo>
                  <a:lnTo>
                    <a:pt x="4339" y="4851"/>
                  </a:lnTo>
                  <a:lnTo>
                    <a:pt x="4328" y="4861"/>
                  </a:lnTo>
                  <a:lnTo>
                    <a:pt x="4319" y="4872"/>
                  </a:lnTo>
                  <a:lnTo>
                    <a:pt x="4311" y="4881"/>
                  </a:lnTo>
                  <a:lnTo>
                    <a:pt x="4303" y="4891"/>
                  </a:lnTo>
                  <a:lnTo>
                    <a:pt x="4298" y="4900"/>
                  </a:lnTo>
                  <a:lnTo>
                    <a:pt x="4294" y="4910"/>
                  </a:lnTo>
                  <a:lnTo>
                    <a:pt x="4290" y="4919"/>
                  </a:lnTo>
                  <a:lnTo>
                    <a:pt x="4288" y="4929"/>
                  </a:lnTo>
                  <a:lnTo>
                    <a:pt x="4288" y="4938"/>
                  </a:lnTo>
                  <a:lnTo>
                    <a:pt x="4288" y="4948"/>
                  </a:lnTo>
                  <a:lnTo>
                    <a:pt x="4289" y="4958"/>
                  </a:lnTo>
                  <a:lnTo>
                    <a:pt x="4290" y="4968"/>
                  </a:lnTo>
                  <a:close/>
                  <a:moveTo>
                    <a:pt x="4765" y="4833"/>
                  </a:moveTo>
                  <a:lnTo>
                    <a:pt x="4754" y="4848"/>
                  </a:lnTo>
                  <a:lnTo>
                    <a:pt x="4743" y="4859"/>
                  </a:lnTo>
                  <a:lnTo>
                    <a:pt x="4737" y="4864"/>
                  </a:lnTo>
                  <a:lnTo>
                    <a:pt x="4732" y="4866"/>
                  </a:lnTo>
                  <a:lnTo>
                    <a:pt x="4728" y="4870"/>
                  </a:lnTo>
                  <a:lnTo>
                    <a:pt x="4723" y="4871"/>
                  </a:lnTo>
                  <a:lnTo>
                    <a:pt x="4718" y="4871"/>
                  </a:lnTo>
                  <a:lnTo>
                    <a:pt x="4713" y="4871"/>
                  </a:lnTo>
                  <a:lnTo>
                    <a:pt x="4707" y="4871"/>
                  </a:lnTo>
                  <a:lnTo>
                    <a:pt x="4701" y="4868"/>
                  </a:lnTo>
                  <a:lnTo>
                    <a:pt x="4690" y="4862"/>
                  </a:lnTo>
                  <a:lnTo>
                    <a:pt x="4677" y="4854"/>
                  </a:lnTo>
                  <a:lnTo>
                    <a:pt x="4656" y="4840"/>
                  </a:lnTo>
                  <a:lnTo>
                    <a:pt x="4683" y="4782"/>
                  </a:lnTo>
                  <a:lnTo>
                    <a:pt x="4717" y="4807"/>
                  </a:lnTo>
                  <a:lnTo>
                    <a:pt x="4813" y="4674"/>
                  </a:lnTo>
                  <a:lnTo>
                    <a:pt x="4818" y="4667"/>
                  </a:lnTo>
                  <a:lnTo>
                    <a:pt x="4821" y="4661"/>
                  </a:lnTo>
                  <a:lnTo>
                    <a:pt x="4822" y="4655"/>
                  </a:lnTo>
                  <a:lnTo>
                    <a:pt x="4822" y="4652"/>
                  </a:lnTo>
                  <a:lnTo>
                    <a:pt x="4820" y="4646"/>
                  </a:lnTo>
                  <a:lnTo>
                    <a:pt x="4815" y="4640"/>
                  </a:lnTo>
                  <a:lnTo>
                    <a:pt x="4808" y="4633"/>
                  </a:lnTo>
                  <a:lnTo>
                    <a:pt x="4800" y="4627"/>
                  </a:lnTo>
                  <a:lnTo>
                    <a:pt x="4790" y="4621"/>
                  </a:lnTo>
                  <a:lnTo>
                    <a:pt x="4782" y="4616"/>
                  </a:lnTo>
                  <a:lnTo>
                    <a:pt x="4775" y="4612"/>
                  </a:lnTo>
                  <a:lnTo>
                    <a:pt x="4769" y="4612"/>
                  </a:lnTo>
                  <a:lnTo>
                    <a:pt x="4764" y="4614"/>
                  </a:lnTo>
                  <a:lnTo>
                    <a:pt x="4761" y="4617"/>
                  </a:lnTo>
                  <a:lnTo>
                    <a:pt x="4756" y="4622"/>
                  </a:lnTo>
                  <a:lnTo>
                    <a:pt x="4750" y="4628"/>
                  </a:lnTo>
                  <a:lnTo>
                    <a:pt x="4690" y="4711"/>
                  </a:lnTo>
                  <a:lnTo>
                    <a:pt x="4651" y="4682"/>
                  </a:lnTo>
                  <a:lnTo>
                    <a:pt x="4704" y="4608"/>
                  </a:lnTo>
                  <a:lnTo>
                    <a:pt x="4709" y="4602"/>
                  </a:lnTo>
                  <a:lnTo>
                    <a:pt x="4711" y="4596"/>
                  </a:lnTo>
                  <a:lnTo>
                    <a:pt x="4712" y="4590"/>
                  </a:lnTo>
                  <a:lnTo>
                    <a:pt x="4713" y="4586"/>
                  </a:lnTo>
                  <a:lnTo>
                    <a:pt x="4711" y="4580"/>
                  </a:lnTo>
                  <a:lnTo>
                    <a:pt x="4706" y="4575"/>
                  </a:lnTo>
                  <a:lnTo>
                    <a:pt x="4700" y="4569"/>
                  </a:lnTo>
                  <a:lnTo>
                    <a:pt x="4693" y="4563"/>
                  </a:lnTo>
                  <a:lnTo>
                    <a:pt x="4685" y="4558"/>
                  </a:lnTo>
                  <a:lnTo>
                    <a:pt x="4678" y="4553"/>
                  </a:lnTo>
                  <a:lnTo>
                    <a:pt x="4671" y="4551"/>
                  </a:lnTo>
                  <a:lnTo>
                    <a:pt x="4665" y="4551"/>
                  </a:lnTo>
                  <a:lnTo>
                    <a:pt x="4660" y="4552"/>
                  </a:lnTo>
                  <a:lnTo>
                    <a:pt x="4656" y="4556"/>
                  </a:lnTo>
                  <a:lnTo>
                    <a:pt x="4652" y="4560"/>
                  </a:lnTo>
                  <a:lnTo>
                    <a:pt x="4647" y="4566"/>
                  </a:lnTo>
                  <a:lnTo>
                    <a:pt x="4558" y="4688"/>
                  </a:lnTo>
                  <a:lnTo>
                    <a:pt x="4589" y="4711"/>
                  </a:lnTo>
                  <a:lnTo>
                    <a:pt x="4544" y="4752"/>
                  </a:lnTo>
                  <a:lnTo>
                    <a:pt x="4529" y="4742"/>
                  </a:lnTo>
                  <a:lnTo>
                    <a:pt x="4517" y="4732"/>
                  </a:lnTo>
                  <a:lnTo>
                    <a:pt x="4507" y="4721"/>
                  </a:lnTo>
                  <a:lnTo>
                    <a:pt x="4505" y="4717"/>
                  </a:lnTo>
                  <a:lnTo>
                    <a:pt x="4502" y="4712"/>
                  </a:lnTo>
                  <a:lnTo>
                    <a:pt x="4500" y="4707"/>
                  </a:lnTo>
                  <a:lnTo>
                    <a:pt x="4499" y="4702"/>
                  </a:lnTo>
                  <a:lnTo>
                    <a:pt x="4499" y="4698"/>
                  </a:lnTo>
                  <a:lnTo>
                    <a:pt x="4500" y="4692"/>
                  </a:lnTo>
                  <a:lnTo>
                    <a:pt x="4501" y="4686"/>
                  </a:lnTo>
                  <a:lnTo>
                    <a:pt x="4504" y="4680"/>
                  </a:lnTo>
                  <a:lnTo>
                    <a:pt x="4511" y="4666"/>
                  </a:lnTo>
                  <a:lnTo>
                    <a:pt x="4521" y="4650"/>
                  </a:lnTo>
                  <a:lnTo>
                    <a:pt x="4619" y="4517"/>
                  </a:lnTo>
                  <a:lnTo>
                    <a:pt x="4630" y="4502"/>
                  </a:lnTo>
                  <a:lnTo>
                    <a:pt x="4641" y="4490"/>
                  </a:lnTo>
                  <a:lnTo>
                    <a:pt x="4646" y="4487"/>
                  </a:lnTo>
                  <a:lnTo>
                    <a:pt x="4652" y="4483"/>
                  </a:lnTo>
                  <a:lnTo>
                    <a:pt x="4656" y="4481"/>
                  </a:lnTo>
                  <a:lnTo>
                    <a:pt x="4661" y="4480"/>
                  </a:lnTo>
                  <a:lnTo>
                    <a:pt x="4666" y="4479"/>
                  </a:lnTo>
                  <a:lnTo>
                    <a:pt x="4671" y="4479"/>
                  </a:lnTo>
                  <a:lnTo>
                    <a:pt x="4677" y="4480"/>
                  </a:lnTo>
                  <a:lnTo>
                    <a:pt x="4681" y="4481"/>
                  </a:lnTo>
                  <a:lnTo>
                    <a:pt x="4694" y="4487"/>
                  </a:lnTo>
                  <a:lnTo>
                    <a:pt x="4707" y="4495"/>
                  </a:lnTo>
                  <a:lnTo>
                    <a:pt x="4730" y="4512"/>
                  </a:lnTo>
                  <a:lnTo>
                    <a:pt x="4739" y="4520"/>
                  </a:lnTo>
                  <a:lnTo>
                    <a:pt x="4746" y="4528"/>
                  </a:lnTo>
                  <a:lnTo>
                    <a:pt x="4751" y="4537"/>
                  </a:lnTo>
                  <a:lnTo>
                    <a:pt x="4755" y="4546"/>
                  </a:lnTo>
                  <a:lnTo>
                    <a:pt x="4755" y="4556"/>
                  </a:lnTo>
                  <a:lnTo>
                    <a:pt x="4752" y="4566"/>
                  </a:lnTo>
                  <a:lnTo>
                    <a:pt x="4749" y="4579"/>
                  </a:lnTo>
                  <a:lnTo>
                    <a:pt x="4742" y="4594"/>
                  </a:lnTo>
                  <a:lnTo>
                    <a:pt x="4755" y="4580"/>
                  </a:lnTo>
                  <a:lnTo>
                    <a:pt x="4765" y="4571"/>
                  </a:lnTo>
                  <a:lnTo>
                    <a:pt x="4771" y="4567"/>
                  </a:lnTo>
                  <a:lnTo>
                    <a:pt x="4777" y="4565"/>
                  </a:lnTo>
                  <a:lnTo>
                    <a:pt x="4783" y="4563"/>
                  </a:lnTo>
                  <a:lnTo>
                    <a:pt x="4789" y="4560"/>
                  </a:lnTo>
                  <a:lnTo>
                    <a:pt x="4794" y="4560"/>
                  </a:lnTo>
                  <a:lnTo>
                    <a:pt x="4800" y="4560"/>
                  </a:lnTo>
                  <a:lnTo>
                    <a:pt x="4806" y="4560"/>
                  </a:lnTo>
                  <a:lnTo>
                    <a:pt x="4810" y="4562"/>
                  </a:lnTo>
                  <a:lnTo>
                    <a:pt x="4822" y="4565"/>
                  </a:lnTo>
                  <a:lnTo>
                    <a:pt x="4834" y="4572"/>
                  </a:lnTo>
                  <a:lnTo>
                    <a:pt x="4860" y="4591"/>
                  </a:lnTo>
                  <a:lnTo>
                    <a:pt x="4873" y="4602"/>
                  </a:lnTo>
                  <a:lnTo>
                    <a:pt x="4883" y="4614"/>
                  </a:lnTo>
                  <a:lnTo>
                    <a:pt x="4886" y="4618"/>
                  </a:lnTo>
                  <a:lnTo>
                    <a:pt x="4889" y="4624"/>
                  </a:lnTo>
                  <a:lnTo>
                    <a:pt x="4891" y="4629"/>
                  </a:lnTo>
                  <a:lnTo>
                    <a:pt x="4892" y="4635"/>
                  </a:lnTo>
                  <a:lnTo>
                    <a:pt x="4892" y="4640"/>
                  </a:lnTo>
                  <a:lnTo>
                    <a:pt x="4891" y="4646"/>
                  </a:lnTo>
                  <a:lnTo>
                    <a:pt x="4890" y="4653"/>
                  </a:lnTo>
                  <a:lnTo>
                    <a:pt x="4887" y="4659"/>
                  </a:lnTo>
                  <a:lnTo>
                    <a:pt x="4880" y="4674"/>
                  </a:lnTo>
                  <a:lnTo>
                    <a:pt x="4870" y="4689"/>
                  </a:lnTo>
                  <a:lnTo>
                    <a:pt x="4765" y="4833"/>
                  </a:lnTo>
                  <a:close/>
                </a:path>
              </a:pathLst>
            </a:custGeom>
            <a:solidFill>
              <a:schemeClr val="bg2">
                <a:lumMod val="75000"/>
              </a:schemeClr>
            </a:solidFill>
            <a:ln w="9525">
              <a:noFill/>
              <a:round/>
              <a:headEnd/>
              <a:tailEnd/>
            </a:ln>
          </p:spPr>
          <p:txBody>
            <a:bodyPr/>
            <a:lstStyle/>
            <a:p>
              <a:pPr>
                <a:defRPr/>
              </a:pPr>
              <a:endParaRPr lang="zh-TW" altLang="en-US">
                <a:ea typeface="新細明體" charset="-120"/>
              </a:endParaRPr>
            </a:p>
          </p:txBody>
        </p:sp>
        <p:sp>
          <p:nvSpPr>
            <p:cNvPr id="12" name="Freeform 137"/>
            <p:cNvSpPr>
              <a:spLocks noEditPoints="1"/>
            </p:cNvSpPr>
            <p:nvPr userDrawn="1"/>
          </p:nvSpPr>
          <p:spPr bwMode="auto">
            <a:xfrm>
              <a:off x="4286971" y="1429459"/>
              <a:ext cx="701804" cy="701804"/>
            </a:xfrm>
            <a:custGeom>
              <a:avLst/>
              <a:gdLst/>
              <a:ahLst/>
              <a:cxnLst>
                <a:cxn ang="0">
                  <a:pos x="1006" y="1012"/>
                </a:cxn>
                <a:cxn ang="0">
                  <a:pos x="1519" y="752"/>
                </a:cxn>
                <a:cxn ang="0">
                  <a:pos x="1006" y="247"/>
                </a:cxn>
                <a:cxn ang="0">
                  <a:pos x="1519" y="506"/>
                </a:cxn>
                <a:cxn ang="0">
                  <a:pos x="1006" y="247"/>
                </a:cxn>
                <a:cxn ang="0">
                  <a:pos x="247" y="1517"/>
                </a:cxn>
                <a:cxn ang="0">
                  <a:pos x="760" y="1258"/>
                </a:cxn>
                <a:cxn ang="0">
                  <a:pos x="247" y="752"/>
                </a:cxn>
                <a:cxn ang="0">
                  <a:pos x="760" y="1012"/>
                </a:cxn>
                <a:cxn ang="0">
                  <a:pos x="247" y="752"/>
                </a:cxn>
                <a:cxn ang="0">
                  <a:pos x="247" y="0"/>
                </a:cxn>
                <a:cxn ang="0">
                  <a:pos x="760" y="506"/>
                </a:cxn>
                <a:cxn ang="0">
                  <a:pos x="822" y="0"/>
                </a:cxn>
                <a:cxn ang="0">
                  <a:pos x="948" y="0"/>
                </a:cxn>
                <a:cxn ang="0">
                  <a:pos x="1073" y="0"/>
                </a:cxn>
                <a:cxn ang="0">
                  <a:pos x="1199" y="0"/>
                </a:cxn>
                <a:cxn ang="0">
                  <a:pos x="1325" y="0"/>
                </a:cxn>
                <a:cxn ang="0">
                  <a:pos x="1450" y="0"/>
                </a:cxn>
                <a:cxn ang="0">
                  <a:pos x="1577" y="0"/>
                </a:cxn>
                <a:cxn ang="0">
                  <a:pos x="1702" y="0"/>
                </a:cxn>
                <a:cxn ang="0">
                  <a:pos x="1765" y="110"/>
                </a:cxn>
                <a:cxn ang="0">
                  <a:pos x="1765" y="331"/>
                </a:cxn>
                <a:cxn ang="0">
                  <a:pos x="1765" y="551"/>
                </a:cxn>
                <a:cxn ang="0">
                  <a:pos x="1765" y="771"/>
                </a:cxn>
                <a:cxn ang="0">
                  <a:pos x="1765" y="992"/>
                </a:cxn>
                <a:cxn ang="0">
                  <a:pos x="1765" y="1213"/>
                </a:cxn>
                <a:cxn ang="0">
                  <a:pos x="1765" y="1433"/>
                </a:cxn>
                <a:cxn ang="0">
                  <a:pos x="1765" y="1654"/>
                </a:cxn>
                <a:cxn ang="0">
                  <a:pos x="1519" y="1764"/>
                </a:cxn>
                <a:cxn ang="0">
                  <a:pos x="1006" y="1258"/>
                </a:cxn>
                <a:cxn ang="0">
                  <a:pos x="943" y="1764"/>
                </a:cxn>
                <a:cxn ang="0">
                  <a:pos x="818" y="1764"/>
                </a:cxn>
                <a:cxn ang="0">
                  <a:pos x="691" y="1764"/>
                </a:cxn>
                <a:cxn ang="0">
                  <a:pos x="565" y="1764"/>
                </a:cxn>
                <a:cxn ang="0">
                  <a:pos x="440" y="1764"/>
                </a:cxn>
                <a:cxn ang="0">
                  <a:pos x="314" y="1764"/>
                </a:cxn>
                <a:cxn ang="0">
                  <a:pos x="189" y="1764"/>
                </a:cxn>
                <a:cxn ang="0">
                  <a:pos x="63" y="1764"/>
                </a:cxn>
                <a:cxn ang="0">
                  <a:pos x="0" y="1654"/>
                </a:cxn>
                <a:cxn ang="0">
                  <a:pos x="0" y="1433"/>
                </a:cxn>
                <a:cxn ang="0">
                  <a:pos x="0" y="1213"/>
                </a:cxn>
                <a:cxn ang="0">
                  <a:pos x="0" y="992"/>
                </a:cxn>
                <a:cxn ang="0">
                  <a:pos x="0" y="771"/>
                </a:cxn>
                <a:cxn ang="0">
                  <a:pos x="0" y="551"/>
                </a:cxn>
                <a:cxn ang="0">
                  <a:pos x="0" y="331"/>
                </a:cxn>
                <a:cxn ang="0">
                  <a:pos x="0" y="110"/>
                </a:cxn>
              </a:cxnLst>
              <a:rect l="0" t="0" r="r" b="b"/>
              <a:pathLst>
                <a:path w="1765" h="1764">
                  <a:moveTo>
                    <a:pt x="1006" y="752"/>
                  </a:moveTo>
                  <a:lnTo>
                    <a:pt x="1006" y="1012"/>
                  </a:lnTo>
                  <a:lnTo>
                    <a:pt x="1519" y="1012"/>
                  </a:lnTo>
                  <a:lnTo>
                    <a:pt x="1519" y="752"/>
                  </a:lnTo>
                  <a:lnTo>
                    <a:pt x="1006" y="752"/>
                  </a:lnTo>
                  <a:close/>
                  <a:moveTo>
                    <a:pt x="1006" y="247"/>
                  </a:moveTo>
                  <a:lnTo>
                    <a:pt x="1006" y="506"/>
                  </a:lnTo>
                  <a:lnTo>
                    <a:pt x="1519" y="506"/>
                  </a:lnTo>
                  <a:lnTo>
                    <a:pt x="1519" y="247"/>
                  </a:lnTo>
                  <a:lnTo>
                    <a:pt x="1006" y="247"/>
                  </a:lnTo>
                  <a:close/>
                  <a:moveTo>
                    <a:pt x="247" y="1258"/>
                  </a:moveTo>
                  <a:lnTo>
                    <a:pt x="247" y="1517"/>
                  </a:lnTo>
                  <a:lnTo>
                    <a:pt x="760" y="1517"/>
                  </a:lnTo>
                  <a:lnTo>
                    <a:pt x="760" y="1258"/>
                  </a:lnTo>
                  <a:lnTo>
                    <a:pt x="247" y="1258"/>
                  </a:lnTo>
                  <a:close/>
                  <a:moveTo>
                    <a:pt x="247" y="752"/>
                  </a:moveTo>
                  <a:lnTo>
                    <a:pt x="247" y="1012"/>
                  </a:lnTo>
                  <a:lnTo>
                    <a:pt x="760" y="1012"/>
                  </a:lnTo>
                  <a:lnTo>
                    <a:pt x="760" y="752"/>
                  </a:lnTo>
                  <a:lnTo>
                    <a:pt x="247" y="752"/>
                  </a:lnTo>
                  <a:close/>
                  <a:moveTo>
                    <a:pt x="0" y="0"/>
                  </a:moveTo>
                  <a:lnTo>
                    <a:pt x="247" y="0"/>
                  </a:lnTo>
                  <a:lnTo>
                    <a:pt x="247" y="506"/>
                  </a:lnTo>
                  <a:lnTo>
                    <a:pt x="760" y="506"/>
                  </a:lnTo>
                  <a:lnTo>
                    <a:pt x="760" y="0"/>
                  </a:lnTo>
                  <a:lnTo>
                    <a:pt x="822" y="0"/>
                  </a:lnTo>
                  <a:lnTo>
                    <a:pt x="885" y="0"/>
                  </a:lnTo>
                  <a:lnTo>
                    <a:pt x="948" y="0"/>
                  </a:lnTo>
                  <a:lnTo>
                    <a:pt x="1011" y="0"/>
                  </a:lnTo>
                  <a:lnTo>
                    <a:pt x="1073" y="0"/>
                  </a:lnTo>
                  <a:lnTo>
                    <a:pt x="1136" y="0"/>
                  </a:lnTo>
                  <a:lnTo>
                    <a:pt x="1199" y="0"/>
                  </a:lnTo>
                  <a:lnTo>
                    <a:pt x="1262" y="0"/>
                  </a:lnTo>
                  <a:lnTo>
                    <a:pt x="1325" y="0"/>
                  </a:lnTo>
                  <a:lnTo>
                    <a:pt x="1387" y="0"/>
                  </a:lnTo>
                  <a:lnTo>
                    <a:pt x="1450" y="0"/>
                  </a:lnTo>
                  <a:lnTo>
                    <a:pt x="1514" y="0"/>
                  </a:lnTo>
                  <a:lnTo>
                    <a:pt x="1577" y="0"/>
                  </a:lnTo>
                  <a:lnTo>
                    <a:pt x="1640" y="0"/>
                  </a:lnTo>
                  <a:lnTo>
                    <a:pt x="1702" y="0"/>
                  </a:lnTo>
                  <a:lnTo>
                    <a:pt x="1765" y="0"/>
                  </a:lnTo>
                  <a:lnTo>
                    <a:pt x="1765" y="110"/>
                  </a:lnTo>
                  <a:lnTo>
                    <a:pt x="1765" y="220"/>
                  </a:lnTo>
                  <a:lnTo>
                    <a:pt x="1765" y="331"/>
                  </a:lnTo>
                  <a:lnTo>
                    <a:pt x="1765" y="441"/>
                  </a:lnTo>
                  <a:lnTo>
                    <a:pt x="1765" y="551"/>
                  </a:lnTo>
                  <a:lnTo>
                    <a:pt x="1765" y="661"/>
                  </a:lnTo>
                  <a:lnTo>
                    <a:pt x="1765" y="771"/>
                  </a:lnTo>
                  <a:lnTo>
                    <a:pt x="1765" y="881"/>
                  </a:lnTo>
                  <a:lnTo>
                    <a:pt x="1765" y="992"/>
                  </a:lnTo>
                  <a:lnTo>
                    <a:pt x="1765" y="1103"/>
                  </a:lnTo>
                  <a:lnTo>
                    <a:pt x="1765" y="1213"/>
                  </a:lnTo>
                  <a:lnTo>
                    <a:pt x="1765" y="1323"/>
                  </a:lnTo>
                  <a:lnTo>
                    <a:pt x="1765" y="1433"/>
                  </a:lnTo>
                  <a:lnTo>
                    <a:pt x="1765" y="1544"/>
                  </a:lnTo>
                  <a:lnTo>
                    <a:pt x="1765" y="1654"/>
                  </a:lnTo>
                  <a:lnTo>
                    <a:pt x="1765" y="1764"/>
                  </a:lnTo>
                  <a:lnTo>
                    <a:pt x="1519" y="1764"/>
                  </a:lnTo>
                  <a:lnTo>
                    <a:pt x="1519" y="1258"/>
                  </a:lnTo>
                  <a:lnTo>
                    <a:pt x="1006" y="1258"/>
                  </a:lnTo>
                  <a:lnTo>
                    <a:pt x="1006" y="1764"/>
                  </a:lnTo>
                  <a:lnTo>
                    <a:pt x="943" y="1764"/>
                  </a:lnTo>
                  <a:lnTo>
                    <a:pt x="880" y="1764"/>
                  </a:lnTo>
                  <a:lnTo>
                    <a:pt x="818" y="1764"/>
                  </a:lnTo>
                  <a:lnTo>
                    <a:pt x="755" y="1764"/>
                  </a:lnTo>
                  <a:lnTo>
                    <a:pt x="691" y="1764"/>
                  </a:lnTo>
                  <a:lnTo>
                    <a:pt x="628" y="1764"/>
                  </a:lnTo>
                  <a:lnTo>
                    <a:pt x="565" y="1764"/>
                  </a:lnTo>
                  <a:lnTo>
                    <a:pt x="503" y="1764"/>
                  </a:lnTo>
                  <a:lnTo>
                    <a:pt x="440" y="1764"/>
                  </a:lnTo>
                  <a:lnTo>
                    <a:pt x="377" y="1764"/>
                  </a:lnTo>
                  <a:lnTo>
                    <a:pt x="314" y="1764"/>
                  </a:lnTo>
                  <a:lnTo>
                    <a:pt x="251" y="1764"/>
                  </a:lnTo>
                  <a:lnTo>
                    <a:pt x="189" y="1764"/>
                  </a:lnTo>
                  <a:lnTo>
                    <a:pt x="126" y="1764"/>
                  </a:lnTo>
                  <a:lnTo>
                    <a:pt x="63" y="1764"/>
                  </a:lnTo>
                  <a:lnTo>
                    <a:pt x="0" y="1764"/>
                  </a:lnTo>
                  <a:lnTo>
                    <a:pt x="0" y="1654"/>
                  </a:lnTo>
                  <a:lnTo>
                    <a:pt x="0" y="1544"/>
                  </a:lnTo>
                  <a:lnTo>
                    <a:pt x="0" y="1433"/>
                  </a:lnTo>
                  <a:lnTo>
                    <a:pt x="0" y="1323"/>
                  </a:lnTo>
                  <a:lnTo>
                    <a:pt x="0" y="1213"/>
                  </a:lnTo>
                  <a:lnTo>
                    <a:pt x="0" y="1103"/>
                  </a:lnTo>
                  <a:lnTo>
                    <a:pt x="0" y="992"/>
                  </a:lnTo>
                  <a:lnTo>
                    <a:pt x="0" y="881"/>
                  </a:lnTo>
                  <a:lnTo>
                    <a:pt x="0" y="771"/>
                  </a:lnTo>
                  <a:lnTo>
                    <a:pt x="0" y="661"/>
                  </a:lnTo>
                  <a:lnTo>
                    <a:pt x="0" y="551"/>
                  </a:lnTo>
                  <a:lnTo>
                    <a:pt x="0" y="441"/>
                  </a:lnTo>
                  <a:lnTo>
                    <a:pt x="0" y="331"/>
                  </a:lnTo>
                  <a:lnTo>
                    <a:pt x="0" y="220"/>
                  </a:lnTo>
                  <a:lnTo>
                    <a:pt x="0" y="110"/>
                  </a:lnTo>
                  <a:lnTo>
                    <a:pt x="0" y="0"/>
                  </a:lnTo>
                  <a:close/>
                </a:path>
              </a:pathLst>
            </a:custGeom>
            <a:solidFill>
              <a:schemeClr val="accent2"/>
            </a:solidFill>
            <a:ln w="9525">
              <a:noFill/>
              <a:round/>
              <a:headEnd/>
              <a:tailEnd/>
            </a:ln>
            <a:effectLst/>
          </p:spPr>
          <p:txBody>
            <a:bodyPr/>
            <a:lstStyle/>
            <a:p>
              <a:pPr>
                <a:defRPr/>
              </a:pPr>
              <a:endParaRPr lang="zh-TW" altLang="en-US">
                <a:ea typeface="新細明體" charset="-120"/>
              </a:endParaRPr>
            </a:p>
          </p:txBody>
        </p:sp>
      </p:grpSp>
      <p:sp>
        <p:nvSpPr>
          <p:cNvPr id="3078" name="Rectangle 2"/>
          <p:cNvSpPr>
            <a:spLocks noGrp="1" noChangeArrowheads="1"/>
          </p:cNvSpPr>
          <p:nvPr>
            <p:ph type="title"/>
          </p:nvPr>
        </p:nvSpPr>
        <p:spPr bwMode="auto">
          <a:xfrm>
            <a:off x="574675" y="142875"/>
            <a:ext cx="7497763"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TW" altLang="en-US" dirty="0" smtClean="0"/>
              <a:t>按一下以編輯母片標題樣式</a:t>
            </a:r>
          </a:p>
        </p:txBody>
      </p:sp>
      <p:sp>
        <p:nvSpPr>
          <p:cNvPr id="15" name="Rectangle 8"/>
          <p:cNvSpPr>
            <a:spLocks noGrp="1" noChangeArrowheads="1"/>
          </p:cNvSpPr>
          <p:nvPr>
            <p:ph type="sldNum" sz="quarter" idx="4"/>
          </p:nvPr>
        </p:nvSpPr>
        <p:spPr bwMode="auto">
          <a:xfrm>
            <a:off x="7786688" y="6429375"/>
            <a:ext cx="747712" cy="2921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0" sz="1200">
                <a:solidFill>
                  <a:schemeClr val="tx1"/>
                </a:solidFill>
                <a:ea typeface="新細明體" charset="-120"/>
              </a:defRPr>
            </a:lvl1pPr>
          </a:lstStyle>
          <a:p>
            <a:pPr>
              <a:defRPr/>
            </a:pPr>
            <a:fld id="{7C7B6AC5-7E30-4CC1-903F-25193F57AA3B}" type="slidenum">
              <a:rPr lang="en-US" altLang="zh-TW"/>
              <a:pPr>
                <a:defRPr/>
              </a:pPr>
              <a:t>‹#›</a:t>
            </a:fld>
            <a:endParaRPr lang="en-US" altLang="zh-TW"/>
          </a:p>
        </p:txBody>
      </p:sp>
    </p:spTree>
  </p:cSld>
  <p:clrMap bg1="lt1" tx1="dk1" bg2="lt2" tx2="dk2" accent1="accent1" accent2="accent2" accent3="accent3" accent4="accent4" accent5="accent5" accent6="accent6" hlink="hlink" folHlink="folHlink"/>
  <p:sldLayoutIdLst>
    <p:sldLayoutId id="2147483798" r:id="rId1"/>
    <p:sldLayoutId id="2147483794" r:id="rId2"/>
    <p:sldLayoutId id="2147483795" r:id="rId3"/>
    <p:sldLayoutId id="2147483796" r:id="rId4"/>
    <p:sldLayoutId id="2147483797" r:id="rId5"/>
    <p:sldLayoutId id="2147483799" r:id="rId6"/>
  </p:sldLayoutIdLst>
  <p:timing>
    <p:tnLst>
      <p:par>
        <p:cTn id="1" dur="indefinite" restart="never" nodeType="tmRoot"/>
      </p:par>
    </p:tnLst>
  </p:timing>
  <p:hf hdr="0" dt="0"/>
  <p:txStyles>
    <p:titleStyle>
      <a:lvl1pPr algn="l" rtl="0" eaLnBrk="1" fontAlgn="base" hangingPunct="1">
        <a:spcBef>
          <a:spcPct val="0"/>
        </a:spcBef>
        <a:spcAft>
          <a:spcPct val="0"/>
        </a:spcAft>
        <a:defRPr kumimoji="1" sz="3600">
          <a:solidFill>
            <a:schemeClr val="tx2"/>
          </a:solidFill>
          <a:latin typeface="Arial" pitchFamily="34" charset="0"/>
          <a:ea typeface="華康儷中黑" pitchFamily="49" charset="-120"/>
          <a:cs typeface="Arial" pitchFamily="34" charset="0"/>
        </a:defRPr>
      </a:lvl1pPr>
      <a:lvl2pPr algn="l" rtl="0" eaLnBrk="1" fontAlgn="base" hangingPunct="1">
        <a:spcBef>
          <a:spcPct val="0"/>
        </a:spcBef>
        <a:spcAft>
          <a:spcPct val="0"/>
        </a:spcAft>
        <a:defRPr kumimoji="1" sz="3600">
          <a:solidFill>
            <a:schemeClr val="tx2"/>
          </a:solidFill>
          <a:latin typeface="Times New Roman" charset="0"/>
          <a:ea typeface="標楷體" pitchFamily="65" charset="-120"/>
          <a:cs typeface="Times New Roman" charset="0"/>
        </a:defRPr>
      </a:lvl2pPr>
      <a:lvl3pPr algn="l" rtl="0" eaLnBrk="1" fontAlgn="base" hangingPunct="1">
        <a:spcBef>
          <a:spcPct val="0"/>
        </a:spcBef>
        <a:spcAft>
          <a:spcPct val="0"/>
        </a:spcAft>
        <a:defRPr kumimoji="1" sz="3600">
          <a:solidFill>
            <a:schemeClr val="tx2"/>
          </a:solidFill>
          <a:latin typeface="Times New Roman" charset="0"/>
          <a:ea typeface="標楷體" pitchFamily="65" charset="-120"/>
          <a:cs typeface="Times New Roman" charset="0"/>
        </a:defRPr>
      </a:lvl3pPr>
      <a:lvl4pPr algn="l" rtl="0" eaLnBrk="1" fontAlgn="base" hangingPunct="1">
        <a:spcBef>
          <a:spcPct val="0"/>
        </a:spcBef>
        <a:spcAft>
          <a:spcPct val="0"/>
        </a:spcAft>
        <a:defRPr kumimoji="1" sz="3600">
          <a:solidFill>
            <a:schemeClr val="tx2"/>
          </a:solidFill>
          <a:latin typeface="Times New Roman" charset="0"/>
          <a:ea typeface="標楷體" pitchFamily="65" charset="-120"/>
          <a:cs typeface="Times New Roman" charset="0"/>
        </a:defRPr>
      </a:lvl4pPr>
      <a:lvl5pPr algn="l" rtl="0" eaLnBrk="1" fontAlgn="base" hangingPunct="1">
        <a:spcBef>
          <a:spcPct val="0"/>
        </a:spcBef>
        <a:spcAft>
          <a:spcPct val="0"/>
        </a:spcAft>
        <a:defRPr kumimoji="1" sz="3600">
          <a:solidFill>
            <a:schemeClr val="tx2"/>
          </a:solidFill>
          <a:latin typeface="Times New Roman" charset="0"/>
          <a:ea typeface="標楷體" pitchFamily="65" charset="-120"/>
          <a:cs typeface="Times New Roman" charset="0"/>
        </a:defRPr>
      </a:lvl5pPr>
      <a:lvl6pPr marL="457200" algn="l" rtl="0" eaLnBrk="1" fontAlgn="base" hangingPunct="1">
        <a:spcBef>
          <a:spcPct val="0"/>
        </a:spcBef>
        <a:spcAft>
          <a:spcPct val="0"/>
        </a:spcAft>
        <a:defRPr kumimoji="1" sz="3800">
          <a:solidFill>
            <a:schemeClr val="tx2"/>
          </a:solidFill>
          <a:latin typeface="Verdana" pitchFamily="34" charset="0"/>
          <a:ea typeface="新細明體" charset="-120"/>
        </a:defRPr>
      </a:lvl6pPr>
      <a:lvl7pPr marL="914400" algn="l" rtl="0" eaLnBrk="1" fontAlgn="base" hangingPunct="1">
        <a:spcBef>
          <a:spcPct val="0"/>
        </a:spcBef>
        <a:spcAft>
          <a:spcPct val="0"/>
        </a:spcAft>
        <a:defRPr kumimoji="1" sz="3800">
          <a:solidFill>
            <a:schemeClr val="tx2"/>
          </a:solidFill>
          <a:latin typeface="Verdana" pitchFamily="34" charset="0"/>
          <a:ea typeface="新細明體" charset="-120"/>
        </a:defRPr>
      </a:lvl7pPr>
      <a:lvl8pPr marL="1371600" algn="l" rtl="0" eaLnBrk="1" fontAlgn="base" hangingPunct="1">
        <a:spcBef>
          <a:spcPct val="0"/>
        </a:spcBef>
        <a:spcAft>
          <a:spcPct val="0"/>
        </a:spcAft>
        <a:defRPr kumimoji="1" sz="3800">
          <a:solidFill>
            <a:schemeClr val="tx2"/>
          </a:solidFill>
          <a:latin typeface="Verdana" pitchFamily="34" charset="0"/>
          <a:ea typeface="新細明體" charset="-120"/>
        </a:defRPr>
      </a:lvl8pPr>
      <a:lvl9pPr marL="1828800" algn="l" rtl="0" eaLnBrk="1" fontAlgn="base" hangingPunct="1">
        <a:spcBef>
          <a:spcPct val="0"/>
        </a:spcBef>
        <a:spcAft>
          <a:spcPct val="0"/>
        </a:spcAft>
        <a:defRPr kumimoji="1" sz="3800">
          <a:solidFill>
            <a:schemeClr val="tx2"/>
          </a:solidFill>
          <a:latin typeface="Verdana" pitchFamily="34" charset="0"/>
          <a:ea typeface="新細明體" charset="-120"/>
        </a:defRPr>
      </a:lvl9pPr>
    </p:titleStyle>
    <p:bodyStyle>
      <a:lvl1pPr marL="469900" indent="-469900" algn="l" rtl="0" eaLnBrk="1" fontAlgn="base" hangingPunct="1">
        <a:lnSpc>
          <a:spcPct val="120000"/>
        </a:lnSpc>
        <a:spcBef>
          <a:spcPct val="20000"/>
        </a:spcBef>
        <a:spcAft>
          <a:spcPct val="0"/>
        </a:spcAft>
        <a:buClr>
          <a:schemeClr val="accent2"/>
        </a:buClr>
        <a:buFont typeface="Wingdings" pitchFamily="2" charset="2"/>
        <a:buChar char="n"/>
        <a:defRPr kumimoji="1" sz="2400">
          <a:solidFill>
            <a:schemeClr val="tx1"/>
          </a:solidFill>
          <a:latin typeface="Century Gothic" pitchFamily="34" charset="0"/>
          <a:ea typeface="華康儷細黑" pitchFamily="49" charset="-120"/>
          <a:cs typeface="Times New Roman" pitchFamily="18" charset="0"/>
        </a:defRPr>
      </a:lvl1pPr>
      <a:lvl2pPr marL="908050" indent="-436563" algn="l" rtl="0" eaLnBrk="1" fontAlgn="base" hangingPunct="1">
        <a:lnSpc>
          <a:spcPct val="120000"/>
        </a:lnSpc>
        <a:spcBef>
          <a:spcPct val="20000"/>
        </a:spcBef>
        <a:spcAft>
          <a:spcPct val="0"/>
        </a:spcAft>
        <a:buClr>
          <a:srgbClr val="FF9900"/>
        </a:buClr>
        <a:buFont typeface="Wingdings" pitchFamily="2" charset="2"/>
        <a:buChar char="n"/>
        <a:defRPr kumimoji="1" sz="2000">
          <a:solidFill>
            <a:schemeClr val="tx1"/>
          </a:solidFill>
          <a:latin typeface="Century Gothic" pitchFamily="34" charset="0"/>
          <a:ea typeface="華康儷細黑" pitchFamily="49" charset="-120"/>
          <a:cs typeface="Times New Roman" pitchFamily="18" charset="0"/>
        </a:defRPr>
      </a:lvl2pPr>
      <a:lvl3pPr marL="1304925" indent="-395288" algn="l" rtl="0" eaLnBrk="1" fontAlgn="base" hangingPunct="1">
        <a:lnSpc>
          <a:spcPct val="120000"/>
        </a:lnSpc>
        <a:spcBef>
          <a:spcPct val="20000"/>
        </a:spcBef>
        <a:spcAft>
          <a:spcPct val="0"/>
        </a:spcAft>
        <a:buClr>
          <a:schemeClr val="accent2"/>
        </a:buClr>
        <a:buFont typeface="Wingdings" pitchFamily="2" charset="2"/>
        <a:buChar char="o"/>
        <a:defRPr kumimoji="1" sz="2000">
          <a:solidFill>
            <a:schemeClr val="tx1"/>
          </a:solidFill>
          <a:latin typeface="Century Gothic" pitchFamily="34" charset="0"/>
          <a:ea typeface="華康儷細黑" pitchFamily="49" charset="-120"/>
          <a:cs typeface="Times New Roman" pitchFamily="18" charset="0"/>
        </a:defRPr>
      </a:lvl3pPr>
      <a:lvl4pPr marL="1693863" indent="-387350" algn="l" rtl="0" eaLnBrk="1" fontAlgn="base" hangingPunct="1">
        <a:lnSpc>
          <a:spcPct val="120000"/>
        </a:lnSpc>
        <a:spcBef>
          <a:spcPct val="20000"/>
        </a:spcBef>
        <a:spcAft>
          <a:spcPct val="0"/>
        </a:spcAft>
        <a:buClr>
          <a:schemeClr val="accent2"/>
        </a:buClr>
        <a:buFont typeface="Wingdings" pitchFamily="2" charset="2"/>
        <a:buChar char="n"/>
        <a:defRPr kumimoji="1" sz="2000">
          <a:solidFill>
            <a:schemeClr val="tx1"/>
          </a:solidFill>
          <a:latin typeface="Century Gothic" pitchFamily="34" charset="0"/>
          <a:ea typeface="華康儷細黑" pitchFamily="49" charset="-120"/>
          <a:cs typeface="Times New Roman" pitchFamily="18" charset="0"/>
        </a:defRPr>
      </a:lvl4pPr>
      <a:lvl5pPr marL="2093913" indent="-398463" algn="l" rtl="0" eaLnBrk="1" fontAlgn="base" hangingPunct="1">
        <a:lnSpc>
          <a:spcPct val="120000"/>
        </a:lnSpc>
        <a:spcBef>
          <a:spcPct val="25000"/>
        </a:spcBef>
        <a:spcAft>
          <a:spcPct val="0"/>
        </a:spcAft>
        <a:buClr>
          <a:schemeClr val="accent2"/>
        </a:buClr>
        <a:buFont typeface="Wingdings" pitchFamily="2" charset="2"/>
        <a:buChar char="§"/>
        <a:defRPr kumimoji="1" sz="2000">
          <a:solidFill>
            <a:schemeClr val="tx1"/>
          </a:solidFill>
          <a:latin typeface="Century Gothic" pitchFamily="34" charset="0"/>
          <a:ea typeface="華康儷細黑" pitchFamily="49" charset="-120"/>
          <a:cs typeface="Times New Roman" pitchFamily="18" charset="0"/>
        </a:defRPr>
      </a:lvl5pPr>
      <a:lvl6pPr marL="2551113" indent="-398463" algn="l" rtl="0" eaLnBrk="1" fontAlgn="base" hangingPunct="1">
        <a:spcBef>
          <a:spcPct val="25000"/>
        </a:spcBef>
        <a:spcAft>
          <a:spcPct val="0"/>
        </a:spcAft>
        <a:buClr>
          <a:schemeClr val="accent2"/>
        </a:buClr>
        <a:buFont typeface="Wingdings" pitchFamily="2" charset="2"/>
        <a:buChar char="§"/>
        <a:defRPr kumimoji="1" sz="2000">
          <a:solidFill>
            <a:schemeClr val="tx1"/>
          </a:solidFill>
          <a:latin typeface="+mn-lt"/>
          <a:ea typeface="+mn-ea"/>
        </a:defRPr>
      </a:lvl6pPr>
      <a:lvl7pPr marL="3008313" indent="-398463" algn="l" rtl="0" eaLnBrk="1" fontAlgn="base" hangingPunct="1">
        <a:spcBef>
          <a:spcPct val="25000"/>
        </a:spcBef>
        <a:spcAft>
          <a:spcPct val="0"/>
        </a:spcAft>
        <a:buClr>
          <a:schemeClr val="accent2"/>
        </a:buClr>
        <a:buFont typeface="Wingdings" pitchFamily="2" charset="2"/>
        <a:buChar char="§"/>
        <a:defRPr kumimoji="1" sz="2000">
          <a:solidFill>
            <a:schemeClr val="tx1"/>
          </a:solidFill>
          <a:latin typeface="+mn-lt"/>
          <a:ea typeface="+mn-ea"/>
        </a:defRPr>
      </a:lvl7pPr>
      <a:lvl8pPr marL="3465513" indent="-398463" algn="l" rtl="0" eaLnBrk="1" fontAlgn="base" hangingPunct="1">
        <a:spcBef>
          <a:spcPct val="25000"/>
        </a:spcBef>
        <a:spcAft>
          <a:spcPct val="0"/>
        </a:spcAft>
        <a:buClr>
          <a:schemeClr val="accent2"/>
        </a:buClr>
        <a:buFont typeface="Wingdings" pitchFamily="2" charset="2"/>
        <a:buChar char="§"/>
        <a:defRPr kumimoji="1" sz="2000">
          <a:solidFill>
            <a:schemeClr val="tx1"/>
          </a:solidFill>
          <a:latin typeface="+mn-lt"/>
          <a:ea typeface="+mn-ea"/>
        </a:defRPr>
      </a:lvl8pPr>
      <a:lvl9pPr marL="3922713" indent="-398463" algn="l" rtl="0" eaLnBrk="1" fontAlgn="base" hangingPunct="1">
        <a:spcBef>
          <a:spcPct val="25000"/>
        </a:spcBef>
        <a:spcAft>
          <a:spcPct val="0"/>
        </a:spcAft>
        <a:buClr>
          <a:schemeClr val="accent2"/>
        </a:buClr>
        <a:buFont typeface="Wingdings" pitchFamily="2" charset="2"/>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slideLayout" Target="../slideLayouts/slideLayout5.xml"/><Relationship Id="rId5" Type="http://schemas.openxmlformats.org/officeDocument/2006/relationships/image" Target="../media/image36.wmf"/><Relationship Id="rId4" Type="http://schemas.openxmlformats.org/officeDocument/2006/relationships/image" Target="../media/image35.wmf"/></Relationships>
</file>

<file path=ppt/slides/_rels/slide28.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png"/><Relationship Id="rId1" Type="http://schemas.openxmlformats.org/officeDocument/2006/relationships/slideLayout" Target="../slideLayouts/slideLayout5.xml"/><Relationship Id="rId6" Type="http://schemas.openxmlformats.org/officeDocument/2006/relationships/image" Target="../media/image57.png"/><Relationship Id="rId5" Type="http://schemas.openxmlformats.org/officeDocument/2006/relationships/image" Target="../media/image56.wmf"/><Relationship Id="rId4" Type="http://schemas.openxmlformats.org/officeDocument/2006/relationships/image" Target="../media/image55.wmf"/></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285852" y="3356992"/>
            <a:ext cx="7174580" cy="1440160"/>
          </a:xfrm>
        </p:spPr>
        <p:txBody>
          <a:bodyPr/>
          <a:lstStyle/>
          <a:p>
            <a:r>
              <a:rPr lang="en-US" altLang="zh-TW" dirty="0"/>
              <a:t>Processing Images with</a:t>
            </a:r>
            <a:br>
              <a:rPr lang="en-US" altLang="zh-TW" dirty="0"/>
            </a:br>
            <a:r>
              <a:rPr lang="en-US" altLang="zh-TW" dirty="0" err="1"/>
              <a:t>OpenCV</a:t>
            </a:r>
            <a:endParaRPr lang="en-US" altLang="zh-TW" b="1"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副標題 2"/>
          <p:cNvSpPr>
            <a:spLocks noGrp="1"/>
          </p:cNvSpPr>
          <p:nvPr>
            <p:ph type="subTitle" idx="1"/>
          </p:nvPr>
        </p:nvSpPr>
        <p:spPr>
          <a:xfrm>
            <a:off x="1403648" y="5085184"/>
            <a:ext cx="6715172" cy="944718"/>
          </a:xfrm>
          <a:noFill/>
        </p:spPr>
        <p:txBody>
          <a:bodyPr/>
          <a:lstStyle/>
          <a:p>
            <a:r>
              <a:rPr lang="en-US" altLang="zh-TW" sz="2000" dirty="0">
                <a:latin typeface="Times New Roman" panose="02020603050405020304" pitchFamily="18" charset="0"/>
                <a:ea typeface="標楷體" panose="03000509000000000000" pitchFamily="65" charset="-120"/>
              </a:rPr>
              <a:t>Ming Chi University of </a:t>
            </a:r>
            <a:r>
              <a:rPr lang="en-US" altLang="zh-TW" sz="2000" dirty="0" err="1" smtClean="0">
                <a:latin typeface="Times New Roman" panose="02020603050405020304" pitchFamily="18" charset="0"/>
                <a:ea typeface="標楷體" panose="03000509000000000000" pitchFamily="65" charset="-120"/>
              </a:rPr>
              <a:t>Techology</a:t>
            </a:r>
            <a:r>
              <a:rPr lang="en-US" altLang="zh-TW" sz="2000" dirty="0" smtClean="0">
                <a:latin typeface="Times New Roman" panose="02020603050405020304" pitchFamily="18" charset="0"/>
                <a:ea typeface="標楷體" panose="03000509000000000000" pitchFamily="65" charset="-120"/>
              </a:rPr>
              <a:t> </a:t>
            </a:r>
          </a:p>
          <a:p>
            <a:r>
              <a:rPr lang="en-US" altLang="zh-TW" sz="2000" dirty="0" smtClean="0">
                <a:latin typeface="Times New Roman" panose="02020603050405020304" pitchFamily="18" charset="0"/>
                <a:ea typeface="標楷體" panose="03000509000000000000" pitchFamily="65" charset="-120"/>
              </a:rPr>
              <a:t>Mechanical Engineering </a:t>
            </a:r>
            <a:r>
              <a:rPr lang="en-US" altLang="zh-TW" sz="2000" dirty="0">
                <a:latin typeface="Times New Roman" panose="02020603050405020304" pitchFamily="18" charset="0"/>
                <a:ea typeface="標楷體" panose="03000509000000000000" pitchFamily="65" charset="-120"/>
              </a:rPr>
              <a:t>Department </a:t>
            </a:r>
            <a:endParaRPr lang="en-US" altLang="zh-TW" sz="2000" dirty="0" smtClean="0">
              <a:latin typeface="Times New Roman" panose="02020603050405020304" pitchFamily="18" charset="0"/>
              <a:ea typeface="標楷體" panose="03000509000000000000" pitchFamily="65" charset="-120"/>
            </a:endParaRPr>
          </a:p>
          <a:p>
            <a:r>
              <a:rPr lang="en-US" altLang="zh-TW" dirty="0" smtClean="0">
                <a:latin typeface="Times New Roman" panose="02020603050405020304" pitchFamily="18" charset="0"/>
                <a:ea typeface="標楷體" panose="03000509000000000000" pitchFamily="65" charset="-120"/>
              </a:rPr>
              <a:t>Prof. </a:t>
            </a:r>
            <a:r>
              <a:rPr lang="en-US" altLang="zh-TW" dirty="0" err="1" smtClean="0">
                <a:latin typeface="Times New Roman" panose="02020603050405020304" pitchFamily="18" charset="0"/>
                <a:ea typeface="標楷體" panose="03000509000000000000" pitchFamily="65" charset="-120"/>
              </a:rPr>
              <a:t>Meng-Jey</a:t>
            </a:r>
            <a:r>
              <a:rPr lang="en-US" altLang="zh-TW" dirty="0" smtClean="0">
                <a:latin typeface="Times New Roman" panose="02020603050405020304" pitchFamily="18" charset="0"/>
                <a:ea typeface="標楷體" panose="03000509000000000000" pitchFamily="65" charset="-120"/>
              </a:rPr>
              <a:t> Youh </a:t>
            </a:r>
            <a:r>
              <a:rPr lang="en-US" altLang="zh-TW" dirty="0" err="1" smtClean="0">
                <a:latin typeface="Times New Roman" panose="02020603050405020304" pitchFamily="18" charset="0"/>
                <a:ea typeface="標楷體" panose="03000509000000000000" pitchFamily="65" charset="-120"/>
              </a:rPr>
              <a:t>Ph.D</a:t>
            </a:r>
            <a:endParaRPr lang="en-US" altLang="zh-TW" dirty="0" smtClean="0">
              <a:latin typeface="Times New Roman" panose="02020603050405020304" pitchFamily="18" charset="0"/>
              <a:ea typeface="標楷體" panose="03000509000000000000" pitchFamily="65" charset="-120"/>
            </a:endParaRPr>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pPr>
              <a:defRPr/>
            </a:pPr>
            <a:fld id="{C3E24055-C280-453F-98F3-40A960E52EFC}" type="slidenum">
              <a:rPr lang="en-US" altLang="zh-TW" smtClean="0"/>
              <a:pPr>
                <a:defRPr/>
              </a:pPr>
              <a:t>10</a:t>
            </a:fld>
            <a:endParaRPr lang="en-US" altLang="zh-TW"/>
          </a:p>
        </p:txBody>
      </p:sp>
      <p:sp>
        <p:nvSpPr>
          <p:cNvPr id="3" name="標題 2"/>
          <p:cNvSpPr>
            <a:spLocks noGrp="1"/>
          </p:cNvSpPr>
          <p:nvPr>
            <p:ph type="title"/>
          </p:nvPr>
        </p:nvSpPr>
        <p:spPr/>
        <p:txBody>
          <a:bodyPr/>
          <a:lstStyle/>
          <a:p>
            <a:r>
              <a:rPr lang="en-US" altLang="zh-TW" b="1" dirty="0"/>
              <a:t>Gaussian </a:t>
            </a:r>
            <a:r>
              <a:rPr lang="en-US" altLang="zh-TW" b="1" dirty="0" smtClean="0"/>
              <a:t>Blur</a:t>
            </a:r>
            <a:endParaRPr lang="zh-TW" altLang="en-US" dirty="0"/>
          </a:p>
        </p:txBody>
      </p:sp>
      <p:sp>
        <p:nvSpPr>
          <p:cNvPr id="4" name="內容版面配置區 3"/>
          <p:cNvSpPr>
            <a:spLocks noGrp="1"/>
          </p:cNvSpPr>
          <p:nvPr>
            <p:ph sz="quarter" idx="12"/>
          </p:nvPr>
        </p:nvSpPr>
        <p:spPr>
          <a:xfrm>
            <a:off x="460375" y="1329531"/>
            <a:ext cx="7992690" cy="4751387"/>
          </a:xfrm>
        </p:spPr>
        <p:txBody>
          <a:bodyPr/>
          <a:lstStyle/>
          <a:p>
            <a:r>
              <a:rPr lang="en-US" altLang="zh-TW" sz="1800" dirty="0"/>
              <a:t>The Gaussian blur is a type of image-blurring filters that uses a Gaussian function </a:t>
            </a:r>
            <a:r>
              <a:rPr lang="en-US" altLang="zh-TW" sz="1800" dirty="0" smtClean="0"/>
              <a:t>(normal distribution) for </a:t>
            </a:r>
            <a:r>
              <a:rPr lang="en-US" altLang="zh-TW" sz="1800" dirty="0"/>
              <a:t>calculating the transformation to apply to each pixel in the </a:t>
            </a:r>
            <a:r>
              <a:rPr lang="en-US" altLang="zh-TW" sz="1800" dirty="0" smtClean="0"/>
              <a:t>image</a:t>
            </a:r>
            <a:r>
              <a:rPr lang="en-US" altLang="zh-TW" sz="1800" dirty="0"/>
              <a:t>. </a:t>
            </a:r>
            <a:endParaRPr lang="en-US" altLang="zh-TW" sz="1800" dirty="0" smtClean="0"/>
          </a:p>
          <a:p>
            <a:r>
              <a:rPr lang="en-US" altLang="zh-TW" sz="1800" dirty="0" smtClean="0"/>
              <a:t>The formula of a Gaussian function in one dimension is</a:t>
            </a:r>
          </a:p>
          <a:p>
            <a:endParaRPr lang="en-US" altLang="zh-TW" sz="1800" dirty="0" smtClean="0"/>
          </a:p>
          <a:p>
            <a:endParaRPr lang="en-US" altLang="zh-TW" sz="1800" dirty="0" smtClean="0"/>
          </a:p>
          <a:p>
            <a:r>
              <a:rPr lang="en-US" altLang="zh-TW" sz="1800" dirty="0" smtClean="0"/>
              <a:t>In </a:t>
            </a:r>
            <a:r>
              <a:rPr lang="en-US" altLang="zh-TW" sz="1800" dirty="0"/>
              <a:t>two dimensions, it is the product of two such Gaussian functions, one in each dimension:</a:t>
            </a:r>
          </a:p>
          <a:p>
            <a:endParaRPr lang="en-US" altLang="zh-TW" sz="1800" dirty="0" smtClean="0"/>
          </a:p>
          <a:p>
            <a:endParaRPr lang="en-US" altLang="zh-TW" sz="1800" dirty="0" smtClean="0"/>
          </a:p>
          <a:p>
            <a:r>
              <a:rPr lang="en-US" altLang="zh-TW" sz="1800" dirty="0" smtClean="0"/>
              <a:t>where </a:t>
            </a:r>
            <a:r>
              <a:rPr lang="en-US" altLang="zh-TW" sz="1800" dirty="0"/>
              <a:t>x is the distance from the origin in the horizontal axis, y is the distance from the origin in the vertical axis, and σ is the standard deviation of the Gaussian distribution. </a:t>
            </a:r>
            <a:endParaRPr lang="en-US" altLang="zh-TW" sz="1800" dirty="0" smtClean="0"/>
          </a:p>
          <a:p>
            <a:endParaRPr lang="zh-TW" altLang="en-US" sz="1800" dirty="0"/>
          </a:p>
        </p:txBody>
      </p:sp>
      <p:sp>
        <p:nvSpPr>
          <p:cNvPr id="6" name="AutoShape 2" descr="G(x)={\frac {1}{\sqrt {2\pi \sigma ^{2}}}}e^{-{\frac {x^{2}}{2\sigma ^{2}}}}"/>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7" name="AutoShape 4" descr="G(x)={\frac {1}{\sqrt {2\pi \sigma ^{2}}}}e^{-{\frac {x^{2}}{2\sigma ^{2}}}}"/>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10" name="圖片 9"/>
          <p:cNvPicPr>
            <a:picLocks noChangeAspect="1"/>
          </p:cNvPicPr>
          <p:nvPr/>
        </p:nvPicPr>
        <p:blipFill>
          <a:blip r:embed="rId2"/>
          <a:stretch>
            <a:fillRect/>
          </a:stretch>
        </p:blipFill>
        <p:spPr>
          <a:xfrm>
            <a:off x="1515866" y="2807565"/>
            <a:ext cx="1800200" cy="708636"/>
          </a:xfrm>
          <a:prstGeom prst="rect">
            <a:avLst/>
          </a:prstGeom>
        </p:spPr>
      </p:pic>
      <p:pic>
        <p:nvPicPr>
          <p:cNvPr id="11" name="圖片 10"/>
          <p:cNvPicPr>
            <a:picLocks noChangeAspect="1"/>
          </p:cNvPicPr>
          <p:nvPr/>
        </p:nvPicPr>
        <p:blipFill>
          <a:blip r:embed="rId3"/>
          <a:stretch>
            <a:fillRect/>
          </a:stretch>
        </p:blipFill>
        <p:spPr>
          <a:xfrm>
            <a:off x="1488525" y="4259090"/>
            <a:ext cx="2158554" cy="724621"/>
          </a:xfrm>
          <a:prstGeom prst="rect">
            <a:avLst/>
          </a:prstGeom>
        </p:spPr>
      </p:pic>
    </p:spTree>
    <p:extLst>
      <p:ext uri="{BB962C8B-B14F-4D97-AF65-F5344CB8AC3E}">
        <p14:creationId xmlns:p14="http://schemas.microsoft.com/office/powerpoint/2010/main" val="38097876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pPr>
              <a:defRPr/>
            </a:pPr>
            <a:fld id="{C3E24055-C280-453F-98F3-40A960E52EFC}" type="slidenum">
              <a:rPr lang="en-US" altLang="zh-TW" smtClean="0"/>
              <a:pPr>
                <a:defRPr/>
              </a:pPr>
              <a:t>11</a:t>
            </a:fld>
            <a:endParaRPr lang="en-US" altLang="zh-TW"/>
          </a:p>
        </p:txBody>
      </p:sp>
      <p:sp>
        <p:nvSpPr>
          <p:cNvPr id="3" name="標題 2"/>
          <p:cNvSpPr>
            <a:spLocks noGrp="1"/>
          </p:cNvSpPr>
          <p:nvPr>
            <p:ph type="title"/>
          </p:nvPr>
        </p:nvSpPr>
        <p:spPr/>
        <p:txBody>
          <a:bodyPr/>
          <a:lstStyle/>
          <a:p>
            <a:r>
              <a:rPr lang="en-US" altLang="zh-TW" b="1" dirty="0"/>
              <a:t>Gaussian </a:t>
            </a:r>
            <a:r>
              <a:rPr lang="en-US" altLang="zh-TW" b="1" dirty="0" smtClean="0"/>
              <a:t>Blur (ex05)</a:t>
            </a:r>
            <a:endParaRPr lang="zh-TW" altLang="en-US" dirty="0"/>
          </a:p>
        </p:txBody>
      </p:sp>
      <p:sp>
        <p:nvSpPr>
          <p:cNvPr id="4" name="內容版面配置區 3"/>
          <p:cNvSpPr>
            <a:spLocks noGrp="1"/>
          </p:cNvSpPr>
          <p:nvPr>
            <p:ph sz="quarter" idx="12"/>
          </p:nvPr>
        </p:nvSpPr>
        <p:spPr>
          <a:xfrm>
            <a:off x="539750" y="1341438"/>
            <a:ext cx="7992690" cy="5183906"/>
          </a:xfr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pPr marL="0" indent="0">
              <a:buNone/>
            </a:pPr>
            <a:r>
              <a:rPr lang="en-US" altLang="zh-TW" sz="2000" dirty="0">
                <a:solidFill>
                  <a:srgbClr val="0070C0"/>
                </a:solidFill>
              </a:rPr>
              <a:t>import cv2</a:t>
            </a:r>
          </a:p>
          <a:p>
            <a:pPr marL="0" indent="0">
              <a:buNone/>
            </a:pPr>
            <a:r>
              <a:rPr lang="en-US" altLang="zh-TW" sz="2000" dirty="0">
                <a:solidFill>
                  <a:srgbClr val="0070C0"/>
                </a:solidFill>
              </a:rPr>
              <a:t>import </a:t>
            </a:r>
            <a:r>
              <a:rPr lang="en-US" altLang="zh-TW" sz="2000" dirty="0" err="1">
                <a:solidFill>
                  <a:srgbClr val="0070C0"/>
                </a:solidFill>
              </a:rPr>
              <a:t>numpy</a:t>
            </a:r>
            <a:r>
              <a:rPr lang="en-US" altLang="zh-TW" sz="2000" dirty="0">
                <a:solidFill>
                  <a:srgbClr val="0070C0"/>
                </a:solidFill>
              </a:rPr>
              <a:t> as np</a:t>
            </a:r>
          </a:p>
          <a:p>
            <a:pPr marL="0" indent="0">
              <a:buNone/>
            </a:pPr>
            <a:r>
              <a:rPr lang="en-US" altLang="zh-TW" sz="2000" dirty="0" err="1">
                <a:solidFill>
                  <a:srgbClr val="0070C0"/>
                </a:solidFill>
              </a:rPr>
              <a:t>img</a:t>
            </a:r>
            <a:r>
              <a:rPr lang="en-US" altLang="zh-TW" sz="2000" dirty="0">
                <a:solidFill>
                  <a:srgbClr val="0070C0"/>
                </a:solidFill>
              </a:rPr>
              <a:t> = cv2.imread("blursample.jpg")</a:t>
            </a:r>
          </a:p>
          <a:p>
            <a:pPr marL="0" indent="0">
              <a:buNone/>
            </a:pPr>
            <a:r>
              <a:rPr lang="en-US" altLang="zh-TW" sz="2000" dirty="0" err="1">
                <a:solidFill>
                  <a:srgbClr val="0070C0"/>
                </a:solidFill>
              </a:rPr>
              <a:t>blur_image</a:t>
            </a:r>
            <a:r>
              <a:rPr lang="en-US" altLang="zh-TW" sz="2000" dirty="0">
                <a:solidFill>
                  <a:srgbClr val="0070C0"/>
                </a:solidFill>
              </a:rPr>
              <a:t> = cv2.GaussianBlur(</a:t>
            </a:r>
            <a:r>
              <a:rPr lang="en-US" altLang="zh-TW" sz="2000" dirty="0" err="1">
                <a:solidFill>
                  <a:srgbClr val="0070C0"/>
                </a:solidFill>
              </a:rPr>
              <a:t>img</a:t>
            </a:r>
            <a:r>
              <a:rPr lang="en-US" altLang="zh-TW" sz="2000" dirty="0">
                <a:solidFill>
                  <a:srgbClr val="0070C0"/>
                </a:solidFill>
              </a:rPr>
              <a:t>, (7,7), 0)</a:t>
            </a:r>
          </a:p>
          <a:p>
            <a:pPr marL="0" indent="0">
              <a:buNone/>
            </a:pPr>
            <a:r>
              <a:rPr lang="en-US" altLang="zh-TW" sz="2000" dirty="0">
                <a:solidFill>
                  <a:srgbClr val="0070C0"/>
                </a:solidFill>
              </a:rPr>
              <a:t># </a:t>
            </a:r>
            <a:r>
              <a:rPr lang="en-US" altLang="zh-TW" sz="2000" dirty="0" err="1">
                <a:solidFill>
                  <a:srgbClr val="0070C0"/>
                </a:solidFill>
              </a:rPr>
              <a:t>blur_image</a:t>
            </a:r>
            <a:r>
              <a:rPr lang="en-US" altLang="zh-TW" sz="2000" dirty="0">
                <a:solidFill>
                  <a:srgbClr val="0070C0"/>
                </a:solidFill>
              </a:rPr>
              <a:t> = cv2.GaussianBlur(</a:t>
            </a:r>
            <a:r>
              <a:rPr lang="en-US" altLang="zh-TW" sz="2000" dirty="0" err="1">
                <a:solidFill>
                  <a:srgbClr val="0070C0"/>
                </a:solidFill>
              </a:rPr>
              <a:t>img</a:t>
            </a:r>
            <a:r>
              <a:rPr lang="en-US" altLang="zh-TW" sz="2000" dirty="0">
                <a:solidFill>
                  <a:srgbClr val="0070C0"/>
                </a:solidFill>
              </a:rPr>
              <a:t>, (21,21), 0)</a:t>
            </a:r>
          </a:p>
          <a:p>
            <a:pPr marL="0" indent="0">
              <a:buNone/>
            </a:pPr>
            <a:r>
              <a:rPr lang="en-US" altLang="zh-TW" sz="2000" dirty="0">
                <a:solidFill>
                  <a:srgbClr val="0070C0"/>
                </a:solidFill>
              </a:rPr>
              <a:t>cv2.imshow('Original Image', </a:t>
            </a:r>
            <a:r>
              <a:rPr lang="en-US" altLang="zh-TW" sz="2000" dirty="0" err="1">
                <a:solidFill>
                  <a:srgbClr val="0070C0"/>
                </a:solidFill>
              </a:rPr>
              <a:t>img</a:t>
            </a:r>
            <a:r>
              <a:rPr lang="en-US" altLang="zh-TW" sz="2000" dirty="0">
                <a:solidFill>
                  <a:srgbClr val="0070C0"/>
                </a:solidFill>
              </a:rPr>
              <a:t>)</a:t>
            </a:r>
          </a:p>
          <a:p>
            <a:pPr marL="0" indent="0">
              <a:buNone/>
            </a:pPr>
            <a:r>
              <a:rPr lang="en-US" altLang="zh-TW" sz="2000" dirty="0">
                <a:solidFill>
                  <a:srgbClr val="0070C0"/>
                </a:solidFill>
              </a:rPr>
              <a:t>cv2.imshow('Blur Image', </a:t>
            </a:r>
            <a:r>
              <a:rPr lang="en-US" altLang="zh-TW" sz="2000" dirty="0" err="1">
                <a:solidFill>
                  <a:srgbClr val="0070C0"/>
                </a:solidFill>
              </a:rPr>
              <a:t>blur_image</a:t>
            </a:r>
            <a:r>
              <a:rPr lang="en-US" altLang="zh-TW" sz="2000" dirty="0">
                <a:solidFill>
                  <a:srgbClr val="0070C0"/>
                </a:solidFill>
              </a:rPr>
              <a:t>)</a:t>
            </a:r>
          </a:p>
          <a:p>
            <a:pPr marL="0" indent="0">
              <a:buNone/>
            </a:pPr>
            <a:r>
              <a:rPr lang="en-US" altLang="zh-TW" sz="2000" dirty="0">
                <a:solidFill>
                  <a:srgbClr val="0070C0"/>
                </a:solidFill>
              </a:rPr>
              <a:t>cv2.waitKey()</a:t>
            </a:r>
          </a:p>
          <a:p>
            <a:pPr marL="0" indent="0">
              <a:buNone/>
            </a:pPr>
            <a:r>
              <a:rPr lang="en-US" altLang="zh-TW" sz="2000" dirty="0">
                <a:solidFill>
                  <a:srgbClr val="0070C0"/>
                </a:solidFill>
              </a:rPr>
              <a:t>cv2.destroyAllWindows() </a:t>
            </a:r>
            <a:endParaRPr lang="zh-TW" altLang="en-US" sz="2000" dirty="0">
              <a:solidFill>
                <a:srgbClr val="0070C0"/>
              </a:solidFill>
            </a:endParaRPr>
          </a:p>
        </p:txBody>
      </p:sp>
      <p:pic>
        <p:nvPicPr>
          <p:cNvPr id="5" name="圖片 4"/>
          <p:cNvPicPr>
            <a:picLocks noChangeAspect="1"/>
          </p:cNvPicPr>
          <p:nvPr/>
        </p:nvPicPr>
        <p:blipFill>
          <a:blip r:embed="rId2"/>
          <a:stretch>
            <a:fillRect/>
          </a:stretch>
        </p:blipFill>
        <p:spPr>
          <a:xfrm>
            <a:off x="6416191" y="350743"/>
            <a:ext cx="2216274" cy="2802004"/>
          </a:xfrm>
          <a:prstGeom prst="rect">
            <a:avLst/>
          </a:prstGeom>
        </p:spPr>
      </p:pic>
      <p:pic>
        <p:nvPicPr>
          <p:cNvPr id="6" name="圖片 5"/>
          <p:cNvPicPr>
            <a:picLocks noChangeAspect="1"/>
          </p:cNvPicPr>
          <p:nvPr/>
        </p:nvPicPr>
        <p:blipFill>
          <a:blip r:embed="rId3"/>
          <a:stretch>
            <a:fillRect/>
          </a:stretch>
        </p:blipFill>
        <p:spPr>
          <a:xfrm>
            <a:off x="6416191" y="3431240"/>
            <a:ext cx="2216274" cy="2802003"/>
          </a:xfrm>
          <a:prstGeom prst="rect">
            <a:avLst/>
          </a:prstGeom>
        </p:spPr>
      </p:pic>
    </p:spTree>
    <p:extLst>
      <p:ext uri="{BB962C8B-B14F-4D97-AF65-F5344CB8AC3E}">
        <p14:creationId xmlns:p14="http://schemas.microsoft.com/office/powerpoint/2010/main" val="17333338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pPr>
              <a:defRPr/>
            </a:pPr>
            <a:fld id="{C3E24055-C280-453F-98F3-40A960E52EFC}" type="slidenum">
              <a:rPr lang="en-US" altLang="zh-TW" smtClean="0"/>
              <a:pPr>
                <a:defRPr/>
              </a:pPr>
              <a:t>12</a:t>
            </a:fld>
            <a:endParaRPr lang="en-US" altLang="zh-TW"/>
          </a:p>
        </p:txBody>
      </p:sp>
      <p:sp>
        <p:nvSpPr>
          <p:cNvPr id="3" name="標題 2"/>
          <p:cNvSpPr>
            <a:spLocks noGrp="1"/>
          </p:cNvSpPr>
          <p:nvPr>
            <p:ph type="title"/>
          </p:nvPr>
        </p:nvSpPr>
        <p:spPr/>
        <p:txBody>
          <a:bodyPr/>
          <a:lstStyle/>
          <a:p>
            <a:r>
              <a:rPr lang="en-US" altLang="zh-TW" b="1" dirty="0"/>
              <a:t>Median </a:t>
            </a:r>
            <a:r>
              <a:rPr lang="en-US" altLang="zh-TW" b="1" dirty="0" smtClean="0"/>
              <a:t>Blur</a:t>
            </a:r>
            <a:endParaRPr lang="zh-TW" altLang="en-US" dirty="0"/>
          </a:p>
        </p:txBody>
      </p:sp>
      <p:sp>
        <p:nvSpPr>
          <p:cNvPr id="4" name="內容版面配置區 3"/>
          <p:cNvSpPr>
            <a:spLocks noGrp="1"/>
          </p:cNvSpPr>
          <p:nvPr>
            <p:ph sz="quarter" idx="12"/>
          </p:nvPr>
        </p:nvSpPr>
        <p:spPr>
          <a:xfrm>
            <a:off x="537831" y="1196868"/>
            <a:ext cx="7992690" cy="5112451"/>
          </a:xfrm>
        </p:spPr>
        <p:txBody>
          <a:bodyPr/>
          <a:lstStyle/>
          <a:p>
            <a:r>
              <a:rPr lang="en-US" altLang="zh-TW" dirty="0"/>
              <a:t>The median filter is a non-linear digital filtering technique, often used to remove noise from an image or signal. </a:t>
            </a:r>
            <a:endParaRPr lang="en-US" altLang="zh-TW" dirty="0" smtClean="0"/>
          </a:p>
          <a:p>
            <a:r>
              <a:rPr lang="en-US" altLang="zh-TW" dirty="0" smtClean="0"/>
              <a:t>Such </a:t>
            </a:r>
            <a:r>
              <a:rPr lang="en-US" altLang="zh-TW" dirty="0"/>
              <a:t>noise reduction is a typical pre-processing step to improve the results of later processing (for example, edge detection on an image). </a:t>
            </a:r>
            <a:endParaRPr lang="en-US" altLang="zh-TW" dirty="0" smtClean="0"/>
          </a:p>
          <a:p>
            <a:r>
              <a:rPr lang="en-US" altLang="zh-TW" dirty="0" smtClean="0"/>
              <a:t>Median </a:t>
            </a:r>
            <a:r>
              <a:rPr lang="en-US" altLang="zh-TW" dirty="0"/>
              <a:t>filtering is very widely used in digital image processing because, under certain conditions, it preserves edges while removing noise (but see the discussion below), also having applications in signal processing.</a:t>
            </a:r>
            <a:endParaRPr lang="zh-TW" altLang="en-US" dirty="0"/>
          </a:p>
        </p:txBody>
      </p:sp>
    </p:spTree>
    <p:extLst>
      <p:ext uri="{BB962C8B-B14F-4D97-AF65-F5344CB8AC3E}">
        <p14:creationId xmlns:p14="http://schemas.microsoft.com/office/powerpoint/2010/main" val="22101510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pPr>
              <a:defRPr/>
            </a:pPr>
            <a:fld id="{C3E24055-C280-453F-98F3-40A960E52EFC}" type="slidenum">
              <a:rPr lang="en-US" altLang="zh-TW" smtClean="0"/>
              <a:pPr>
                <a:defRPr/>
              </a:pPr>
              <a:t>13</a:t>
            </a:fld>
            <a:endParaRPr lang="en-US" altLang="zh-TW"/>
          </a:p>
        </p:txBody>
      </p:sp>
      <p:sp>
        <p:nvSpPr>
          <p:cNvPr id="3" name="標題 2"/>
          <p:cNvSpPr>
            <a:spLocks noGrp="1"/>
          </p:cNvSpPr>
          <p:nvPr>
            <p:ph type="title"/>
          </p:nvPr>
        </p:nvSpPr>
        <p:spPr/>
        <p:txBody>
          <a:bodyPr/>
          <a:lstStyle/>
          <a:p>
            <a:r>
              <a:rPr lang="en-US" altLang="zh-TW" dirty="0"/>
              <a:t>Worked one-dimensional example</a:t>
            </a:r>
            <a:endParaRPr lang="zh-TW" altLang="en-US" dirty="0"/>
          </a:p>
        </p:txBody>
      </p:sp>
      <p:sp>
        <p:nvSpPr>
          <p:cNvPr id="4" name="內容版面配置區 3"/>
          <p:cNvSpPr>
            <a:spLocks noGrp="1"/>
          </p:cNvSpPr>
          <p:nvPr>
            <p:ph sz="quarter" idx="12"/>
          </p:nvPr>
        </p:nvSpPr>
        <p:spPr>
          <a:xfrm>
            <a:off x="539750" y="1341438"/>
            <a:ext cx="7992690" cy="5183906"/>
          </a:xfrm>
        </p:spPr>
        <p:txBody>
          <a:bodyPr/>
          <a:lstStyle/>
          <a:p>
            <a:r>
              <a:rPr lang="en-US" altLang="zh-TW" dirty="0"/>
              <a:t>To demonstrate, using a window size of three with one entry immediately preceding and following each entry, a median filter will be applied to the following simple one-dimensional signal:</a:t>
            </a:r>
          </a:p>
          <a:p>
            <a:pPr marL="471487" lvl="1" indent="0">
              <a:buNone/>
            </a:pPr>
            <a:r>
              <a:rPr lang="en-US" altLang="zh-TW" dirty="0" smtClean="0"/>
              <a:t>x </a:t>
            </a:r>
            <a:r>
              <a:rPr lang="en-US" altLang="zh-TW" dirty="0"/>
              <a:t>= (2, 3, 80, 6, 2, 3).</a:t>
            </a:r>
          </a:p>
          <a:p>
            <a:r>
              <a:rPr lang="en-US" altLang="zh-TW" dirty="0"/>
              <a:t>So, the median filtered output signal y will be:</a:t>
            </a:r>
          </a:p>
          <a:p>
            <a:pPr marL="471487" lvl="1" indent="0">
              <a:buNone/>
            </a:pPr>
            <a:r>
              <a:rPr lang="en-US" altLang="zh-TW" dirty="0" smtClean="0"/>
              <a:t>y1 </a:t>
            </a:r>
            <a:r>
              <a:rPr lang="en-US" altLang="zh-TW" dirty="0"/>
              <a:t>= med(2, 3, 80) = 3,</a:t>
            </a:r>
          </a:p>
          <a:p>
            <a:pPr marL="471487" lvl="1" indent="0">
              <a:buNone/>
            </a:pPr>
            <a:r>
              <a:rPr lang="en-US" altLang="zh-TW" dirty="0"/>
              <a:t>y2 = med(3, 80, 6) = med(3, 6, 80) = 6,</a:t>
            </a:r>
          </a:p>
          <a:p>
            <a:pPr marL="471487" lvl="1" indent="0">
              <a:buNone/>
            </a:pPr>
            <a:r>
              <a:rPr lang="en-US" altLang="zh-TW" dirty="0"/>
              <a:t>y3 = med(80, 6, 2) = med(2, 6, 80) = 6,</a:t>
            </a:r>
          </a:p>
          <a:p>
            <a:pPr marL="471487" lvl="1" indent="0">
              <a:buNone/>
            </a:pPr>
            <a:r>
              <a:rPr lang="en-US" altLang="zh-TW" dirty="0"/>
              <a:t>y4 = med(6, 2, 3) = med(2, 3, 6) = 3,</a:t>
            </a:r>
          </a:p>
          <a:p>
            <a:r>
              <a:rPr lang="en-US" altLang="zh-TW" dirty="0"/>
              <a:t>i.e. y = (3, 6, 6, 3).</a:t>
            </a:r>
            <a:endParaRPr lang="zh-TW" altLang="en-US" dirty="0"/>
          </a:p>
        </p:txBody>
      </p:sp>
    </p:spTree>
    <p:extLst>
      <p:ext uri="{BB962C8B-B14F-4D97-AF65-F5344CB8AC3E}">
        <p14:creationId xmlns:p14="http://schemas.microsoft.com/office/powerpoint/2010/main" val="10070709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pPr>
              <a:defRPr/>
            </a:pPr>
            <a:fld id="{C3E24055-C280-453F-98F3-40A960E52EFC}" type="slidenum">
              <a:rPr lang="en-US" altLang="zh-TW" smtClean="0"/>
              <a:pPr>
                <a:defRPr/>
              </a:pPr>
              <a:t>14</a:t>
            </a:fld>
            <a:endParaRPr lang="en-US" altLang="zh-TW"/>
          </a:p>
        </p:txBody>
      </p:sp>
      <p:sp>
        <p:nvSpPr>
          <p:cNvPr id="3" name="標題 2"/>
          <p:cNvSpPr>
            <a:spLocks noGrp="1"/>
          </p:cNvSpPr>
          <p:nvPr>
            <p:ph type="title"/>
          </p:nvPr>
        </p:nvSpPr>
        <p:spPr/>
        <p:txBody>
          <a:bodyPr/>
          <a:lstStyle/>
          <a:p>
            <a:r>
              <a:rPr lang="en-US" altLang="zh-TW" b="1" dirty="0"/>
              <a:t>Median Blur (</a:t>
            </a:r>
            <a:r>
              <a:rPr lang="en-US" altLang="zh-TW" b="1" dirty="0" smtClean="0"/>
              <a:t>ex06)</a:t>
            </a:r>
            <a:endParaRPr lang="zh-TW" altLang="en-US" dirty="0"/>
          </a:p>
        </p:txBody>
      </p:sp>
      <p:sp>
        <p:nvSpPr>
          <p:cNvPr id="4" name="內容版面配置區 3"/>
          <p:cNvSpPr>
            <a:spLocks noGrp="1"/>
          </p:cNvSpPr>
          <p:nvPr>
            <p:ph sz="quarter" idx="12"/>
          </p:nvPr>
        </p:nvSpPr>
        <p:spPr>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pPr marL="0" indent="0">
              <a:buNone/>
            </a:pPr>
            <a:r>
              <a:rPr lang="en-US" altLang="zh-TW" sz="2000" dirty="0">
                <a:solidFill>
                  <a:srgbClr val="0070C0"/>
                </a:solidFill>
              </a:rPr>
              <a:t>import cv2</a:t>
            </a:r>
          </a:p>
          <a:p>
            <a:pPr marL="0" indent="0">
              <a:buNone/>
            </a:pPr>
            <a:r>
              <a:rPr lang="en-US" altLang="zh-TW" sz="2000" dirty="0">
                <a:solidFill>
                  <a:srgbClr val="0070C0"/>
                </a:solidFill>
              </a:rPr>
              <a:t>import </a:t>
            </a:r>
            <a:r>
              <a:rPr lang="en-US" altLang="zh-TW" sz="2000" dirty="0" err="1">
                <a:solidFill>
                  <a:srgbClr val="0070C0"/>
                </a:solidFill>
              </a:rPr>
              <a:t>numpy</a:t>
            </a:r>
            <a:r>
              <a:rPr lang="en-US" altLang="zh-TW" sz="2000" dirty="0">
                <a:solidFill>
                  <a:srgbClr val="0070C0"/>
                </a:solidFill>
              </a:rPr>
              <a:t> as np</a:t>
            </a:r>
          </a:p>
          <a:p>
            <a:pPr marL="0" indent="0">
              <a:buNone/>
            </a:pPr>
            <a:r>
              <a:rPr lang="en-US" altLang="zh-TW" sz="2000" dirty="0" err="1">
                <a:solidFill>
                  <a:srgbClr val="0070C0"/>
                </a:solidFill>
              </a:rPr>
              <a:t>img</a:t>
            </a:r>
            <a:r>
              <a:rPr lang="en-US" altLang="zh-TW" sz="2000" dirty="0">
                <a:solidFill>
                  <a:srgbClr val="0070C0"/>
                </a:solidFill>
              </a:rPr>
              <a:t> = cv2.imread("blursample.jpg")</a:t>
            </a:r>
          </a:p>
          <a:p>
            <a:pPr marL="0" indent="0">
              <a:buNone/>
            </a:pPr>
            <a:r>
              <a:rPr lang="en-US" altLang="zh-TW" sz="2000" dirty="0" err="1">
                <a:solidFill>
                  <a:srgbClr val="0070C0"/>
                </a:solidFill>
              </a:rPr>
              <a:t>blur_image</a:t>
            </a:r>
            <a:r>
              <a:rPr lang="en-US" altLang="zh-TW" sz="2000" dirty="0">
                <a:solidFill>
                  <a:srgbClr val="0070C0"/>
                </a:solidFill>
              </a:rPr>
              <a:t> = cv2.medianBlur(img,11)</a:t>
            </a:r>
          </a:p>
          <a:p>
            <a:pPr marL="0" indent="0">
              <a:buNone/>
            </a:pPr>
            <a:r>
              <a:rPr lang="en-US" altLang="zh-TW" sz="2000" dirty="0">
                <a:solidFill>
                  <a:srgbClr val="0070C0"/>
                </a:solidFill>
              </a:rPr>
              <a:t>cv2.imshow('Original Image', </a:t>
            </a:r>
            <a:r>
              <a:rPr lang="en-US" altLang="zh-TW" sz="2000" dirty="0" err="1">
                <a:solidFill>
                  <a:srgbClr val="0070C0"/>
                </a:solidFill>
              </a:rPr>
              <a:t>img</a:t>
            </a:r>
            <a:r>
              <a:rPr lang="en-US" altLang="zh-TW" sz="2000" dirty="0">
                <a:solidFill>
                  <a:srgbClr val="0070C0"/>
                </a:solidFill>
              </a:rPr>
              <a:t>)</a:t>
            </a:r>
          </a:p>
          <a:p>
            <a:pPr marL="0" indent="0">
              <a:buNone/>
            </a:pPr>
            <a:r>
              <a:rPr lang="en-US" altLang="zh-TW" sz="2000" dirty="0">
                <a:solidFill>
                  <a:srgbClr val="0070C0"/>
                </a:solidFill>
              </a:rPr>
              <a:t>cv2.imshow('Blur Image', </a:t>
            </a:r>
            <a:r>
              <a:rPr lang="en-US" altLang="zh-TW" sz="2000" dirty="0" err="1">
                <a:solidFill>
                  <a:srgbClr val="0070C0"/>
                </a:solidFill>
              </a:rPr>
              <a:t>blur_image</a:t>
            </a:r>
            <a:r>
              <a:rPr lang="en-US" altLang="zh-TW" sz="2000" dirty="0">
                <a:solidFill>
                  <a:srgbClr val="0070C0"/>
                </a:solidFill>
              </a:rPr>
              <a:t>)</a:t>
            </a:r>
          </a:p>
          <a:p>
            <a:pPr marL="0" indent="0">
              <a:buNone/>
            </a:pPr>
            <a:r>
              <a:rPr lang="en-US" altLang="zh-TW" sz="2000" dirty="0">
                <a:solidFill>
                  <a:srgbClr val="0070C0"/>
                </a:solidFill>
              </a:rPr>
              <a:t>cv2.waitKey()</a:t>
            </a:r>
          </a:p>
          <a:p>
            <a:pPr marL="0" indent="0">
              <a:buNone/>
            </a:pPr>
            <a:r>
              <a:rPr lang="en-US" altLang="zh-TW" sz="2000" dirty="0">
                <a:solidFill>
                  <a:srgbClr val="0070C0"/>
                </a:solidFill>
              </a:rPr>
              <a:t>cv2.destroyAllWindows() </a:t>
            </a:r>
          </a:p>
          <a:p>
            <a:pPr marL="0" indent="0">
              <a:buNone/>
            </a:pPr>
            <a:endParaRPr lang="zh-TW" altLang="en-US" sz="2000" dirty="0">
              <a:solidFill>
                <a:srgbClr val="0070C0"/>
              </a:solidFill>
            </a:endParaRPr>
          </a:p>
        </p:txBody>
      </p:sp>
      <p:pic>
        <p:nvPicPr>
          <p:cNvPr id="5" name="圖片 4"/>
          <p:cNvPicPr>
            <a:picLocks noChangeAspect="1"/>
          </p:cNvPicPr>
          <p:nvPr/>
        </p:nvPicPr>
        <p:blipFill>
          <a:blip r:embed="rId2"/>
          <a:stretch>
            <a:fillRect/>
          </a:stretch>
        </p:blipFill>
        <p:spPr>
          <a:xfrm>
            <a:off x="5724128" y="212446"/>
            <a:ext cx="2520280" cy="3186354"/>
          </a:xfrm>
          <a:prstGeom prst="rect">
            <a:avLst/>
          </a:prstGeom>
        </p:spPr>
      </p:pic>
      <p:pic>
        <p:nvPicPr>
          <p:cNvPr id="6" name="圖片 5"/>
          <p:cNvPicPr>
            <a:picLocks noChangeAspect="1"/>
          </p:cNvPicPr>
          <p:nvPr/>
        </p:nvPicPr>
        <p:blipFill>
          <a:blip r:embed="rId3"/>
          <a:stretch>
            <a:fillRect/>
          </a:stretch>
        </p:blipFill>
        <p:spPr>
          <a:xfrm>
            <a:off x="5720532" y="3446724"/>
            <a:ext cx="2523876" cy="3190900"/>
          </a:xfrm>
          <a:prstGeom prst="rect">
            <a:avLst/>
          </a:prstGeom>
        </p:spPr>
      </p:pic>
    </p:spTree>
    <p:extLst>
      <p:ext uri="{BB962C8B-B14F-4D97-AF65-F5344CB8AC3E}">
        <p14:creationId xmlns:p14="http://schemas.microsoft.com/office/powerpoint/2010/main" val="5174541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pPr>
              <a:defRPr/>
            </a:pPr>
            <a:fld id="{C3E24055-C280-453F-98F3-40A960E52EFC}" type="slidenum">
              <a:rPr lang="en-US" altLang="zh-TW" smtClean="0"/>
              <a:pPr>
                <a:defRPr/>
              </a:pPr>
              <a:t>15</a:t>
            </a:fld>
            <a:endParaRPr lang="en-US" altLang="zh-TW"/>
          </a:p>
        </p:txBody>
      </p:sp>
      <p:sp>
        <p:nvSpPr>
          <p:cNvPr id="3" name="標題 2"/>
          <p:cNvSpPr>
            <a:spLocks noGrp="1"/>
          </p:cNvSpPr>
          <p:nvPr>
            <p:ph type="title"/>
          </p:nvPr>
        </p:nvSpPr>
        <p:spPr/>
        <p:txBody>
          <a:bodyPr/>
          <a:lstStyle/>
          <a:p>
            <a:r>
              <a:rPr lang="en-US" altLang="zh-TW" dirty="0"/>
              <a:t>Detect Edges</a:t>
            </a:r>
            <a:endParaRPr lang="zh-TW" altLang="en-US" dirty="0"/>
          </a:p>
        </p:txBody>
      </p:sp>
      <p:sp>
        <p:nvSpPr>
          <p:cNvPr id="4" name="內容版面配置區 3"/>
          <p:cNvSpPr>
            <a:spLocks noGrp="1"/>
          </p:cNvSpPr>
          <p:nvPr>
            <p:ph sz="quarter" idx="12"/>
          </p:nvPr>
        </p:nvSpPr>
        <p:spPr/>
        <p:txBody>
          <a:bodyPr/>
          <a:lstStyle/>
          <a:p>
            <a:r>
              <a:rPr lang="en-US" altLang="zh-TW" b="1" dirty="0" smtClean="0"/>
              <a:t>Canny</a:t>
            </a:r>
            <a:endParaRPr lang="en-US" altLang="zh-TW" b="1" dirty="0"/>
          </a:p>
          <a:p>
            <a:r>
              <a:rPr lang="en-US" altLang="zh-TW" b="1" dirty="0" smtClean="0"/>
              <a:t>Sobel</a:t>
            </a:r>
          </a:p>
          <a:p>
            <a:r>
              <a:rPr lang="en-US" altLang="zh-TW" b="1" dirty="0"/>
              <a:t>Laplacian</a:t>
            </a:r>
            <a:endParaRPr lang="zh-TW" altLang="en-US" b="1" dirty="0"/>
          </a:p>
        </p:txBody>
      </p:sp>
      <p:pic>
        <p:nvPicPr>
          <p:cNvPr id="7" name="圖片 6"/>
          <p:cNvPicPr>
            <a:picLocks noChangeAspect="1"/>
          </p:cNvPicPr>
          <p:nvPr/>
        </p:nvPicPr>
        <p:blipFill>
          <a:blip r:embed="rId2"/>
          <a:stretch>
            <a:fillRect/>
          </a:stretch>
        </p:blipFill>
        <p:spPr>
          <a:xfrm>
            <a:off x="3408123" y="1037187"/>
            <a:ext cx="2115495" cy="2490269"/>
          </a:xfrm>
          <a:prstGeom prst="rect">
            <a:avLst/>
          </a:prstGeom>
        </p:spPr>
      </p:pic>
      <p:pic>
        <p:nvPicPr>
          <p:cNvPr id="5" name="圖片 4"/>
          <p:cNvPicPr>
            <a:picLocks noChangeAspect="1"/>
          </p:cNvPicPr>
          <p:nvPr/>
        </p:nvPicPr>
        <p:blipFill>
          <a:blip r:embed="rId3"/>
          <a:stretch>
            <a:fillRect/>
          </a:stretch>
        </p:blipFill>
        <p:spPr>
          <a:xfrm>
            <a:off x="5580112" y="1045286"/>
            <a:ext cx="2155654" cy="2502255"/>
          </a:xfrm>
          <a:prstGeom prst="rect">
            <a:avLst/>
          </a:prstGeom>
        </p:spPr>
      </p:pic>
      <p:pic>
        <p:nvPicPr>
          <p:cNvPr id="9" name="圖片 8"/>
          <p:cNvPicPr>
            <a:picLocks noChangeAspect="1"/>
          </p:cNvPicPr>
          <p:nvPr/>
        </p:nvPicPr>
        <p:blipFill>
          <a:blip r:embed="rId4"/>
          <a:stretch>
            <a:fillRect/>
          </a:stretch>
        </p:blipFill>
        <p:spPr>
          <a:xfrm>
            <a:off x="3408124" y="3712601"/>
            <a:ext cx="2115495" cy="2676376"/>
          </a:xfrm>
          <a:prstGeom prst="rect">
            <a:avLst/>
          </a:prstGeom>
        </p:spPr>
      </p:pic>
      <p:pic>
        <p:nvPicPr>
          <p:cNvPr id="10" name="圖片 9"/>
          <p:cNvPicPr>
            <a:picLocks noChangeAspect="1"/>
          </p:cNvPicPr>
          <p:nvPr/>
        </p:nvPicPr>
        <p:blipFill>
          <a:blip r:embed="rId5"/>
          <a:stretch>
            <a:fillRect/>
          </a:stretch>
        </p:blipFill>
        <p:spPr>
          <a:xfrm>
            <a:off x="5615206" y="3712601"/>
            <a:ext cx="2120560" cy="2684475"/>
          </a:xfrm>
          <a:prstGeom prst="rect">
            <a:avLst/>
          </a:prstGeom>
        </p:spPr>
      </p:pic>
    </p:spTree>
    <p:extLst>
      <p:ext uri="{BB962C8B-B14F-4D97-AF65-F5344CB8AC3E}">
        <p14:creationId xmlns:p14="http://schemas.microsoft.com/office/powerpoint/2010/main" val="13003938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pPr>
              <a:defRPr/>
            </a:pPr>
            <a:fld id="{C3E24055-C280-453F-98F3-40A960E52EFC}" type="slidenum">
              <a:rPr lang="en-US" altLang="zh-TW" smtClean="0"/>
              <a:pPr>
                <a:defRPr/>
              </a:pPr>
              <a:t>16</a:t>
            </a:fld>
            <a:endParaRPr lang="en-US" altLang="zh-TW"/>
          </a:p>
        </p:txBody>
      </p:sp>
      <p:sp>
        <p:nvSpPr>
          <p:cNvPr id="3" name="標題 2"/>
          <p:cNvSpPr>
            <a:spLocks noGrp="1"/>
          </p:cNvSpPr>
          <p:nvPr>
            <p:ph type="title"/>
          </p:nvPr>
        </p:nvSpPr>
        <p:spPr/>
        <p:txBody>
          <a:bodyPr/>
          <a:lstStyle/>
          <a:p>
            <a:r>
              <a:rPr lang="en-US" altLang="zh-TW" dirty="0"/>
              <a:t>Canny edge detection</a:t>
            </a:r>
            <a:endParaRPr lang="zh-TW" altLang="en-US" dirty="0"/>
          </a:p>
        </p:txBody>
      </p:sp>
      <p:sp>
        <p:nvSpPr>
          <p:cNvPr id="4" name="內容版面配置區 3"/>
          <p:cNvSpPr>
            <a:spLocks noGrp="1"/>
          </p:cNvSpPr>
          <p:nvPr>
            <p:ph sz="quarter" idx="12"/>
          </p:nvPr>
        </p:nvSpPr>
        <p:spPr/>
        <p:txBody>
          <a:bodyPr/>
          <a:lstStyle/>
          <a:p>
            <a:r>
              <a:rPr lang="en-US" altLang="zh-TW" sz="1800" dirty="0"/>
              <a:t>The Canny edge detection algorithm is complex but also quite interesting. It is a </a:t>
            </a:r>
            <a:r>
              <a:rPr lang="en-US" altLang="zh-TW" sz="1800" dirty="0" smtClean="0"/>
              <a:t>five-step process:</a:t>
            </a:r>
          </a:p>
          <a:p>
            <a:pPr>
              <a:buFont typeface="+mj-lt"/>
              <a:buAutoNum type="arabicPeriod"/>
            </a:pPr>
            <a:r>
              <a:rPr lang="en-US" altLang="zh-TW" sz="1800" dirty="0" err="1"/>
              <a:t>Denoise</a:t>
            </a:r>
            <a:r>
              <a:rPr lang="en-US" altLang="zh-TW" sz="1800" dirty="0"/>
              <a:t> the image with a Gaussian filter.</a:t>
            </a:r>
          </a:p>
          <a:p>
            <a:pPr>
              <a:buFont typeface="+mj-lt"/>
              <a:buAutoNum type="arabicPeriod"/>
            </a:pPr>
            <a:r>
              <a:rPr lang="en-US" altLang="zh-TW" sz="1800" dirty="0" smtClean="0"/>
              <a:t>Calculate </a:t>
            </a:r>
            <a:r>
              <a:rPr lang="en-US" altLang="zh-TW" sz="1800" dirty="0"/>
              <a:t>the gradients.</a:t>
            </a:r>
          </a:p>
          <a:p>
            <a:pPr>
              <a:buFont typeface="+mj-lt"/>
              <a:buAutoNum type="arabicPeriod"/>
            </a:pPr>
            <a:r>
              <a:rPr lang="en-US" altLang="zh-TW" sz="1800" dirty="0" smtClean="0"/>
              <a:t>Apply </a:t>
            </a:r>
            <a:r>
              <a:rPr lang="en-US" altLang="zh-TW" sz="1800" b="1" dirty="0"/>
              <a:t>non-maximum suppression </a:t>
            </a:r>
            <a:r>
              <a:rPr lang="en-US" altLang="zh-TW" sz="1800" dirty="0"/>
              <a:t>(</a:t>
            </a:r>
            <a:r>
              <a:rPr lang="en-US" altLang="zh-TW" sz="1800" b="1" dirty="0"/>
              <a:t>NMS</a:t>
            </a:r>
            <a:r>
              <a:rPr lang="en-US" altLang="zh-TW" sz="1800" dirty="0"/>
              <a:t>) on the edges. Basically, this </a:t>
            </a:r>
            <a:r>
              <a:rPr lang="en-US" altLang="zh-TW" sz="1800" dirty="0" smtClean="0"/>
              <a:t>means that </a:t>
            </a:r>
            <a:r>
              <a:rPr lang="en-US" altLang="zh-TW" sz="1800" dirty="0"/>
              <a:t>the algorithm selects the best edges from a set of overlapping edges</a:t>
            </a:r>
            <a:r>
              <a:rPr lang="en-US" altLang="zh-TW" sz="1800" dirty="0" smtClean="0"/>
              <a:t>.</a:t>
            </a:r>
            <a:endParaRPr lang="en-US" altLang="zh-TW" sz="1800" dirty="0"/>
          </a:p>
          <a:p>
            <a:pPr>
              <a:buFont typeface="+mj-lt"/>
              <a:buAutoNum type="arabicPeriod"/>
            </a:pPr>
            <a:r>
              <a:rPr lang="en-US" altLang="zh-TW" sz="1800" dirty="0" smtClean="0"/>
              <a:t>Apply </a:t>
            </a:r>
            <a:r>
              <a:rPr lang="en-US" altLang="zh-TW" sz="1800" dirty="0"/>
              <a:t>a double threshold to all the detected edges to eliminate any </a:t>
            </a:r>
            <a:r>
              <a:rPr lang="en-US" altLang="zh-TW" sz="1800" dirty="0" smtClean="0"/>
              <a:t>false positives</a:t>
            </a:r>
            <a:r>
              <a:rPr lang="en-US" altLang="zh-TW" sz="1800" dirty="0"/>
              <a:t>.</a:t>
            </a:r>
          </a:p>
          <a:p>
            <a:pPr>
              <a:buFont typeface="+mj-lt"/>
              <a:buAutoNum type="arabicPeriod"/>
            </a:pPr>
            <a:r>
              <a:rPr lang="en-US" altLang="zh-TW" sz="1800" dirty="0" smtClean="0"/>
              <a:t>Analyze </a:t>
            </a:r>
            <a:r>
              <a:rPr lang="en-US" altLang="zh-TW" sz="1800" dirty="0"/>
              <a:t>all the edges and their connection to each other to keep the real </a:t>
            </a:r>
            <a:r>
              <a:rPr lang="en-US" altLang="zh-TW" sz="1800" dirty="0" smtClean="0"/>
              <a:t>edges and </a:t>
            </a:r>
            <a:r>
              <a:rPr lang="en-US" altLang="zh-TW" sz="1800" dirty="0"/>
              <a:t>discard the weak ones.</a:t>
            </a:r>
            <a:endParaRPr lang="zh-TW" altLang="en-US" sz="1800" dirty="0"/>
          </a:p>
        </p:txBody>
      </p:sp>
    </p:spTree>
    <p:extLst>
      <p:ext uri="{BB962C8B-B14F-4D97-AF65-F5344CB8AC3E}">
        <p14:creationId xmlns:p14="http://schemas.microsoft.com/office/powerpoint/2010/main" val="9007285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pPr>
              <a:defRPr/>
            </a:pPr>
            <a:fld id="{C3E24055-C280-453F-98F3-40A960E52EFC}" type="slidenum">
              <a:rPr lang="en-US" altLang="zh-TW" smtClean="0"/>
              <a:pPr>
                <a:defRPr/>
              </a:pPr>
              <a:t>17</a:t>
            </a:fld>
            <a:endParaRPr lang="en-US" altLang="zh-TW"/>
          </a:p>
        </p:txBody>
      </p:sp>
      <p:sp>
        <p:nvSpPr>
          <p:cNvPr id="3" name="標題 2"/>
          <p:cNvSpPr>
            <a:spLocks noGrp="1"/>
          </p:cNvSpPr>
          <p:nvPr>
            <p:ph type="title"/>
          </p:nvPr>
        </p:nvSpPr>
        <p:spPr/>
        <p:txBody>
          <a:bodyPr/>
          <a:lstStyle/>
          <a:p>
            <a:r>
              <a:rPr lang="en-US" altLang="zh-TW" dirty="0"/>
              <a:t>Canny edge detection</a:t>
            </a:r>
            <a:endParaRPr lang="zh-TW" altLang="en-US" dirty="0"/>
          </a:p>
        </p:txBody>
      </p:sp>
      <p:sp>
        <p:nvSpPr>
          <p:cNvPr id="4" name="內容版面配置區 3"/>
          <p:cNvSpPr>
            <a:spLocks noGrp="1"/>
          </p:cNvSpPr>
          <p:nvPr>
            <p:ph sz="quarter" idx="12"/>
          </p:nvPr>
        </p:nvSpPr>
        <p:spPr/>
        <p:txBody>
          <a:bodyPr/>
          <a:lstStyle/>
          <a:p>
            <a:r>
              <a:rPr lang="en-US" altLang="zh-TW" dirty="0"/>
              <a:t>To detect the edges in an image, you can use the Canny() method of cv2 which implements the Canny edge detector. The Canny edge detector is also known as the </a:t>
            </a:r>
            <a:r>
              <a:rPr lang="en-US" altLang="zh-TW" i="1" dirty="0"/>
              <a:t>optimal detector</a:t>
            </a:r>
            <a:r>
              <a:rPr lang="en-US" altLang="zh-TW" dirty="0" smtClean="0"/>
              <a:t>.</a:t>
            </a:r>
          </a:p>
          <a:p>
            <a:r>
              <a:rPr lang="en-US" altLang="zh-TW" dirty="0"/>
              <a:t>The syntax to Canny() is as follows</a:t>
            </a:r>
            <a:r>
              <a:rPr lang="en-US" altLang="zh-TW" dirty="0" smtClean="0"/>
              <a:t>:</a:t>
            </a:r>
          </a:p>
          <a:p>
            <a:r>
              <a:rPr lang="en-US" altLang="zh-TW" dirty="0"/>
              <a:t>cv2.Canny(image, </a:t>
            </a:r>
            <a:r>
              <a:rPr lang="en-US" altLang="zh-TW" dirty="0" err="1"/>
              <a:t>minVal</a:t>
            </a:r>
            <a:r>
              <a:rPr lang="en-US" altLang="zh-TW" dirty="0"/>
              <a:t>, </a:t>
            </a:r>
            <a:r>
              <a:rPr lang="en-US" altLang="zh-TW" dirty="0" err="1"/>
              <a:t>maxVal</a:t>
            </a:r>
            <a:r>
              <a:rPr lang="en-US" altLang="zh-TW" dirty="0"/>
              <a:t>)</a:t>
            </a:r>
            <a:endParaRPr lang="zh-TW" altLang="en-US" dirty="0"/>
          </a:p>
        </p:txBody>
      </p:sp>
    </p:spTree>
    <p:extLst>
      <p:ext uri="{BB962C8B-B14F-4D97-AF65-F5344CB8AC3E}">
        <p14:creationId xmlns:p14="http://schemas.microsoft.com/office/powerpoint/2010/main" val="11079142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pPr>
              <a:defRPr/>
            </a:pPr>
            <a:fld id="{C3E24055-C280-453F-98F3-40A960E52EFC}" type="slidenum">
              <a:rPr lang="en-US" altLang="zh-TW" smtClean="0"/>
              <a:pPr>
                <a:defRPr/>
              </a:pPr>
              <a:t>18</a:t>
            </a:fld>
            <a:endParaRPr lang="en-US" altLang="zh-TW"/>
          </a:p>
        </p:txBody>
      </p:sp>
      <p:sp>
        <p:nvSpPr>
          <p:cNvPr id="3" name="標題 2"/>
          <p:cNvSpPr>
            <a:spLocks noGrp="1"/>
          </p:cNvSpPr>
          <p:nvPr>
            <p:ph type="title"/>
          </p:nvPr>
        </p:nvSpPr>
        <p:spPr/>
        <p:txBody>
          <a:bodyPr/>
          <a:lstStyle/>
          <a:p>
            <a:r>
              <a:rPr lang="en-US" altLang="zh-TW" dirty="0"/>
              <a:t>Canny </a:t>
            </a:r>
            <a:r>
              <a:rPr lang="en-US" altLang="zh-TW" dirty="0" smtClean="0"/>
              <a:t>(ex07)</a:t>
            </a:r>
            <a:endParaRPr lang="zh-TW" altLang="en-US" dirty="0"/>
          </a:p>
        </p:txBody>
      </p:sp>
      <p:sp>
        <p:nvSpPr>
          <p:cNvPr id="4" name="內容版面配置區 3"/>
          <p:cNvSpPr>
            <a:spLocks noGrp="1"/>
          </p:cNvSpPr>
          <p:nvPr>
            <p:ph sz="quarter" idx="12"/>
          </p:nvPr>
        </p:nvSpPr>
        <p:spPr>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pPr marL="0" indent="0">
              <a:buNone/>
            </a:pPr>
            <a:r>
              <a:rPr lang="en-US" altLang="zh-TW" sz="2000" dirty="0">
                <a:solidFill>
                  <a:srgbClr val="0070C0"/>
                </a:solidFill>
              </a:rPr>
              <a:t>import cv2</a:t>
            </a:r>
          </a:p>
          <a:p>
            <a:pPr marL="0" indent="0">
              <a:buNone/>
            </a:pPr>
            <a:r>
              <a:rPr lang="en-US" altLang="zh-TW" sz="2000" dirty="0">
                <a:solidFill>
                  <a:srgbClr val="0070C0"/>
                </a:solidFill>
              </a:rPr>
              <a:t>import </a:t>
            </a:r>
            <a:r>
              <a:rPr lang="en-US" altLang="zh-TW" sz="2000" dirty="0" err="1">
                <a:solidFill>
                  <a:srgbClr val="0070C0"/>
                </a:solidFill>
              </a:rPr>
              <a:t>numpy</a:t>
            </a:r>
            <a:r>
              <a:rPr lang="en-US" altLang="zh-TW" sz="2000" dirty="0">
                <a:solidFill>
                  <a:srgbClr val="0070C0"/>
                </a:solidFill>
              </a:rPr>
              <a:t> as np</a:t>
            </a:r>
          </a:p>
          <a:p>
            <a:pPr marL="0" indent="0">
              <a:buNone/>
            </a:pPr>
            <a:r>
              <a:rPr lang="en-US" altLang="zh-TW" sz="2000" dirty="0" err="1">
                <a:solidFill>
                  <a:srgbClr val="0070C0"/>
                </a:solidFill>
              </a:rPr>
              <a:t>img</a:t>
            </a:r>
            <a:r>
              <a:rPr lang="en-US" altLang="zh-TW" sz="2000" dirty="0">
                <a:solidFill>
                  <a:srgbClr val="0070C0"/>
                </a:solidFill>
              </a:rPr>
              <a:t> = cv2.imread("blursample.jpg")</a:t>
            </a:r>
          </a:p>
          <a:p>
            <a:pPr marL="0" indent="0">
              <a:buNone/>
            </a:pPr>
            <a:r>
              <a:rPr lang="en-US" altLang="zh-TW" sz="2000" dirty="0" err="1">
                <a:solidFill>
                  <a:srgbClr val="0070C0"/>
                </a:solidFill>
              </a:rPr>
              <a:t>edge_img</a:t>
            </a:r>
            <a:r>
              <a:rPr lang="en-US" altLang="zh-TW" sz="2000" dirty="0">
                <a:solidFill>
                  <a:srgbClr val="0070C0"/>
                </a:solidFill>
              </a:rPr>
              <a:t> = cv2.Canny(img,100,200)</a:t>
            </a:r>
          </a:p>
          <a:p>
            <a:pPr marL="0" indent="0">
              <a:buNone/>
            </a:pPr>
            <a:r>
              <a:rPr lang="en-US" altLang="zh-TW" sz="2000" dirty="0">
                <a:solidFill>
                  <a:srgbClr val="0070C0"/>
                </a:solidFill>
              </a:rPr>
              <a:t>cv2.imshow("Detected Edges", </a:t>
            </a:r>
            <a:r>
              <a:rPr lang="en-US" altLang="zh-TW" sz="2000" dirty="0" err="1">
                <a:solidFill>
                  <a:srgbClr val="0070C0"/>
                </a:solidFill>
              </a:rPr>
              <a:t>edge_img</a:t>
            </a:r>
            <a:r>
              <a:rPr lang="en-US" altLang="zh-TW" sz="2000" dirty="0">
                <a:solidFill>
                  <a:srgbClr val="0070C0"/>
                </a:solidFill>
              </a:rPr>
              <a:t>)</a:t>
            </a:r>
          </a:p>
          <a:p>
            <a:pPr marL="0" indent="0">
              <a:buNone/>
            </a:pPr>
            <a:r>
              <a:rPr lang="en-US" altLang="zh-TW" sz="2000" dirty="0">
                <a:solidFill>
                  <a:srgbClr val="0070C0"/>
                </a:solidFill>
              </a:rPr>
              <a:t>cv2.imshow('Original Image', </a:t>
            </a:r>
            <a:r>
              <a:rPr lang="en-US" altLang="zh-TW" sz="2000" dirty="0" err="1">
                <a:solidFill>
                  <a:srgbClr val="0070C0"/>
                </a:solidFill>
              </a:rPr>
              <a:t>img</a:t>
            </a:r>
            <a:r>
              <a:rPr lang="en-US" altLang="zh-TW" sz="2000" dirty="0">
                <a:solidFill>
                  <a:srgbClr val="0070C0"/>
                </a:solidFill>
              </a:rPr>
              <a:t>)</a:t>
            </a:r>
          </a:p>
          <a:p>
            <a:pPr marL="0" indent="0">
              <a:buNone/>
            </a:pPr>
            <a:r>
              <a:rPr lang="en-US" altLang="zh-TW" sz="2000" dirty="0">
                <a:solidFill>
                  <a:srgbClr val="0070C0"/>
                </a:solidFill>
              </a:rPr>
              <a:t>cv2.waitKey()</a:t>
            </a:r>
          </a:p>
          <a:p>
            <a:pPr marL="0" indent="0">
              <a:buNone/>
            </a:pPr>
            <a:r>
              <a:rPr lang="en-US" altLang="zh-TW" sz="2000" dirty="0">
                <a:solidFill>
                  <a:srgbClr val="0070C0"/>
                </a:solidFill>
              </a:rPr>
              <a:t>cv2.destroyAllWindows() </a:t>
            </a:r>
            <a:endParaRPr lang="zh-TW" altLang="en-US" sz="2000" dirty="0">
              <a:solidFill>
                <a:srgbClr val="0070C0"/>
              </a:solidFill>
            </a:endParaRPr>
          </a:p>
        </p:txBody>
      </p:sp>
      <p:pic>
        <p:nvPicPr>
          <p:cNvPr id="5" name="圖片 4"/>
          <p:cNvPicPr>
            <a:picLocks noChangeAspect="1"/>
          </p:cNvPicPr>
          <p:nvPr/>
        </p:nvPicPr>
        <p:blipFill>
          <a:blip r:embed="rId2"/>
          <a:stretch>
            <a:fillRect/>
          </a:stretch>
        </p:blipFill>
        <p:spPr>
          <a:xfrm>
            <a:off x="5921197" y="142875"/>
            <a:ext cx="2430147" cy="3072400"/>
          </a:xfrm>
          <a:prstGeom prst="rect">
            <a:avLst/>
          </a:prstGeom>
        </p:spPr>
      </p:pic>
      <p:pic>
        <p:nvPicPr>
          <p:cNvPr id="6" name="圖片 5"/>
          <p:cNvPicPr>
            <a:picLocks noChangeAspect="1"/>
          </p:cNvPicPr>
          <p:nvPr/>
        </p:nvPicPr>
        <p:blipFill>
          <a:blip r:embed="rId3"/>
          <a:stretch>
            <a:fillRect/>
          </a:stretch>
        </p:blipFill>
        <p:spPr>
          <a:xfrm>
            <a:off x="5921197" y="3380788"/>
            <a:ext cx="2430147" cy="3072400"/>
          </a:xfrm>
          <a:prstGeom prst="rect">
            <a:avLst/>
          </a:prstGeom>
        </p:spPr>
      </p:pic>
    </p:spTree>
    <p:extLst>
      <p:ext uri="{BB962C8B-B14F-4D97-AF65-F5344CB8AC3E}">
        <p14:creationId xmlns:p14="http://schemas.microsoft.com/office/powerpoint/2010/main" val="589045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pPr>
              <a:defRPr/>
            </a:pPr>
            <a:fld id="{C3E24055-C280-453F-98F3-40A960E52EFC}" type="slidenum">
              <a:rPr lang="en-US" altLang="zh-TW" smtClean="0"/>
              <a:pPr>
                <a:defRPr/>
              </a:pPr>
              <a:t>19</a:t>
            </a:fld>
            <a:endParaRPr lang="en-US" altLang="zh-TW"/>
          </a:p>
        </p:txBody>
      </p:sp>
      <p:sp>
        <p:nvSpPr>
          <p:cNvPr id="3" name="標題 2"/>
          <p:cNvSpPr>
            <a:spLocks noGrp="1"/>
          </p:cNvSpPr>
          <p:nvPr>
            <p:ph type="title"/>
          </p:nvPr>
        </p:nvSpPr>
        <p:spPr/>
        <p:txBody>
          <a:bodyPr/>
          <a:lstStyle/>
          <a:p>
            <a:r>
              <a:rPr lang="en-US" altLang="zh-TW" b="1" dirty="0" smtClean="0"/>
              <a:t>Sobel </a:t>
            </a:r>
            <a:r>
              <a:rPr lang="en-US" altLang="zh-TW" b="1" dirty="0"/>
              <a:t>Derivatives</a:t>
            </a:r>
            <a:endParaRPr lang="zh-TW" altLang="en-US" dirty="0"/>
          </a:p>
        </p:txBody>
      </p:sp>
      <p:sp>
        <p:nvSpPr>
          <p:cNvPr id="4" name="內容版面配置區 3"/>
          <p:cNvSpPr>
            <a:spLocks noGrp="1"/>
          </p:cNvSpPr>
          <p:nvPr>
            <p:ph sz="quarter" idx="12"/>
          </p:nvPr>
        </p:nvSpPr>
        <p:spPr/>
        <p:txBody>
          <a:bodyPr/>
          <a:lstStyle/>
          <a:p>
            <a:r>
              <a:rPr lang="en-US" altLang="zh-TW" i="1" dirty="0" smtClean="0"/>
              <a:t>Edge</a:t>
            </a:r>
            <a:r>
              <a:rPr lang="en-US" altLang="zh-TW" dirty="0"/>
              <a:t>, the pixel intensity </a:t>
            </a:r>
            <a:r>
              <a:rPr lang="en-US" altLang="zh-TW" i="1" dirty="0"/>
              <a:t>changes</a:t>
            </a:r>
            <a:r>
              <a:rPr lang="en-US" altLang="zh-TW" dirty="0"/>
              <a:t> in a notorious way. </a:t>
            </a:r>
            <a:endParaRPr lang="en-US" altLang="zh-TW" dirty="0" smtClean="0"/>
          </a:p>
          <a:p>
            <a:r>
              <a:rPr lang="en-US" altLang="zh-TW" dirty="0" smtClean="0"/>
              <a:t>A </a:t>
            </a:r>
            <a:r>
              <a:rPr lang="en-US" altLang="zh-TW" dirty="0"/>
              <a:t>good way to express </a:t>
            </a:r>
            <a:r>
              <a:rPr lang="en-US" altLang="zh-TW" i="1" dirty="0"/>
              <a:t>changes</a:t>
            </a:r>
            <a:r>
              <a:rPr lang="en-US" altLang="zh-TW" dirty="0"/>
              <a:t> is by using </a:t>
            </a:r>
            <a:r>
              <a:rPr lang="en-US" altLang="zh-TW" i="1" dirty="0"/>
              <a:t>derivatives</a:t>
            </a:r>
            <a:r>
              <a:rPr lang="en-US" altLang="zh-TW" dirty="0"/>
              <a:t>. A high change in gradient indicates a major change in the image</a:t>
            </a:r>
            <a:r>
              <a:rPr lang="en-US" altLang="zh-TW" dirty="0" smtClean="0"/>
              <a:t>.</a:t>
            </a:r>
          </a:p>
          <a:p>
            <a:endParaRPr lang="zh-TW" altLang="en-US" dirty="0"/>
          </a:p>
        </p:txBody>
      </p:sp>
      <p:pic>
        <p:nvPicPr>
          <p:cNvPr id="5" name="圖片 4"/>
          <p:cNvPicPr>
            <a:picLocks noChangeAspect="1"/>
          </p:cNvPicPr>
          <p:nvPr/>
        </p:nvPicPr>
        <p:blipFill>
          <a:blip r:embed="rId2"/>
          <a:stretch>
            <a:fillRect/>
          </a:stretch>
        </p:blipFill>
        <p:spPr>
          <a:xfrm>
            <a:off x="971600" y="3716810"/>
            <a:ext cx="3351956" cy="2435755"/>
          </a:xfrm>
          <a:prstGeom prst="rect">
            <a:avLst/>
          </a:prstGeom>
        </p:spPr>
      </p:pic>
      <p:pic>
        <p:nvPicPr>
          <p:cNvPr id="6" name="圖片 5"/>
          <p:cNvPicPr>
            <a:picLocks noChangeAspect="1"/>
          </p:cNvPicPr>
          <p:nvPr/>
        </p:nvPicPr>
        <p:blipFill>
          <a:blip r:embed="rId3"/>
          <a:stretch>
            <a:fillRect/>
          </a:stretch>
        </p:blipFill>
        <p:spPr>
          <a:xfrm>
            <a:off x="4427984" y="3716810"/>
            <a:ext cx="3312368" cy="2440111"/>
          </a:xfrm>
          <a:prstGeom prst="rect">
            <a:avLst/>
          </a:prstGeom>
        </p:spPr>
      </p:pic>
    </p:spTree>
    <p:extLst>
      <p:ext uri="{BB962C8B-B14F-4D97-AF65-F5344CB8AC3E}">
        <p14:creationId xmlns:p14="http://schemas.microsoft.com/office/powerpoint/2010/main" val="10498493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pPr>
              <a:defRPr/>
            </a:pPr>
            <a:fld id="{C3E24055-C280-453F-98F3-40A960E52EFC}" type="slidenum">
              <a:rPr lang="en-US" altLang="zh-TW" smtClean="0"/>
              <a:pPr>
                <a:defRPr/>
              </a:pPr>
              <a:t>2</a:t>
            </a:fld>
            <a:endParaRPr lang="en-US" altLang="zh-TW"/>
          </a:p>
        </p:txBody>
      </p:sp>
      <p:sp>
        <p:nvSpPr>
          <p:cNvPr id="3" name="標題 2"/>
          <p:cNvSpPr>
            <a:spLocks noGrp="1"/>
          </p:cNvSpPr>
          <p:nvPr>
            <p:ph type="title"/>
          </p:nvPr>
        </p:nvSpPr>
        <p:spPr/>
        <p:txBody>
          <a:bodyPr/>
          <a:lstStyle/>
          <a:p>
            <a:r>
              <a:rPr lang="en-US" altLang="zh-TW" dirty="0"/>
              <a:t>Table of Contents</a:t>
            </a:r>
            <a:endParaRPr lang="zh-TW" altLang="en-US" dirty="0"/>
          </a:p>
        </p:txBody>
      </p:sp>
      <p:sp>
        <p:nvSpPr>
          <p:cNvPr id="4" name="內容版面配置區 3"/>
          <p:cNvSpPr>
            <a:spLocks noGrp="1"/>
          </p:cNvSpPr>
          <p:nvPr>
            <p:ph sz="quarter" idx="12"/>
          </p:nvPr>
        </p:nvSpPr>
        <p:spPr>
          <a:xfrm>
            <a:off x="251520" y="1321333"/>
            <a:ext cx="8424936" cy="4751387"/>
          </a:xfrm>
        </p:spPr>
        <p:txBody>
          <a:bodyPr/>
          <a:lstStyle/>
          <a:p>
            <a:r>
              <a:rPr lang="en-US" altLang="zh-TW" sz="2000" dirty="0" smtClean="0"/>
              <a:t>Crop </a:t>
            </a:r>
            <a:r>
              <a:rPr lang="en-US" altLang="zh-TW" sz="2000" dirty="0"/>
              <a:t>an Image</a:t>
            </a:r>
          </a:p>
          <a:p>
            <a:r>
              <a:rPr lang="en-US" altLang="zh-TW" sz="2000" dirty="0" smtClean="0"/>
              <a:t>Resize </a:t>
            </a:r>
            <a:r>
              <a:rPr lang="en-US" altLang="zh-TW" sz="2000" dirty="0"/>
              <a:t>an Image</a:t>
            </a:r>
          </a:p>
          <a:p>
            <a:r>
              <a:rPr lang="en-US" altLang="zh-TW" sz="2000" dirty="0" smtClean="0"/>
              <a:t>Adjust </a:t>
            </a:r>
            <a:r>
              <a:rPr lang="en-US" altLang="zh-TW" sz="2000" dirty="0"/>
              <a:t>Image Contrast</a:t>
            </a:r>
          </a:p>
          <a:p>
            <a:r>
              <a:rPr lang="en-US" altLang="zh-TW" sz="2000" dirty="0" smtClean="0"/>
              <a:t>Make </a:t>
            </a:r>
            <a:r>
              <a:rPr lang="en-US" altLang="zh-TW" sz="2000" dirty="0"/>
              <a:t>an image blurry</a:t>
            </a:r>
          </a:p>
          <a:p>
            <a:r>
              <a:rPr lang="en-US" altLang="zh-TW" sz="2000" dirty="0" smtClean="0"/>
              <a:t>Detect </a:t>
            </a:r>
            <a:r>
              <a:rPr lang="en-US" altLang="zh-TW" sz="2000" dirty="0"/>
              <a:t>Edges</a:t>
            </a:r>
          </a:p>
          <a:p>
            <a:r>
              <a:rPr lang="en-US" altLang="zh-TW" sz="2000" dirty="0"/>
              <a:t>Geometric Transformations of </a:t>
            </a:r>
            <a:r>
              <a:rPr lang="en-US" altLang="zh-TW" sz="2000" dirty="0" smtClean="0"/>
              <a:t>Images</a:t>
            </a:r>
          </a:p>
          <a:p>
            <a:r>
              <a:rPr lang="en-US" altLang="zh-TW" sz="2000" dirty="0"/>
              <a:t>Get image contour</a:t>
            </a:r>
          </a:p>
          <a:p>
            <a:endParaRPr lang="en-US" altLang="zh-TW" sz="2000" dirty="0"/>
          </a:p>
        </p:txBody>
      </p:sp>
    </p:spTree>
    <p:extLst>
      <p:ext uri="{BB962C8B-B14F-4D97-AF65-F5344CB8AC3E}">
        <p14:creationId xmlns:p14="http://schemas.microsoft.com/office/powerpoint/2010/main" val="34904201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pPr>
              <a:defRPr/>
            </a:pPr>
            <a:fld id="{C3E24055-C280-453F-98F3-40A960E52EFC}" type="slidenum">
              <a:rPr lang="en-US" altLang="zh-TW" smtClean="0"/>
              <a:pPr>
                <a:defRPr/>
              </a:pPr>
              <a:t>20</a:t>
            </a:fld>
            <a:endParaRPr lang="en-US" altLang="zh-TW"/>
          </a:p>
        </p:txBody>
      </p:sp>
      <p:sp>
        <p:nvSpPr>
          <p:cNvPr id="3" name="標題 2"/>
          <p:cNvSpPr>
            <a:spLocks noGrp="1"/>
          </p:cNvSpPr>
          <p:nvPr>
            <p:ph type="title"/>
          </p:nvPr>
        </p:nvSpPr>
        <p:spPr/>
        <p:txBody>
          <a:bodyPr/>
          <a:lstStyle/>
          <a:p>
            <a:r>
              <a:rPr lang="en-US" altLang="zh-TW" b="1" dirty="0"/>
              <a:t>Sobel Derivatives</a:t>
            </a:r>
            <a:endParaRPr lang="zh-TW" altLang="en-US" dirty="0"/>
          </a:p>
        </p:txBody>
      </p:sp>
      <p:sp>
        <p:nvSpPr>
          <p:cNvPr id="4" name="內容版面配置區 3"/>
          <p:cNvSpPr>
            <a:spLocks noGrp="1"/>
          </p:cNvSpPr>
          <p:nvPr>
            <p:ph sz="quarter" idx="12"/>
          </p:nvPr>
        </p:nvSpPr>
        <p:spPr>
          <a:xfrm>
            <a:off x="548536" y="1372920"/>
            <a:ext cx="7992690" cy="4751387"/>
          </a:xfrm>
        </p:spPr>
        <p:txBody>
          <a:bodyPr/>
          <a:lstStyle/>
          <a:p>
            <a:r>
              <a:rPr lang="en-US" altLang="zh-TW" sz="1600" dirty="0"/>
              <a:t>Assuming that the image to be operated is </a:t>
            </a:r>
            <a:r>
              <a:rPr lang="en-US" altLang="zh-TW" sz="1600" b="1" i="1" dirty="0" smtClean="0">
                <a:latin typeface="Times New Roman" panose="02020603050405020304" pitchFamily="18" charset="0"/>
              </a:rPr>
              <a:t>I </a:t>
            </a:r>
            <a:r>
              <a:rPr lang="en-US" altLang="zh-TW" sz="1600" dirty="0" smtClean="0"/>
              <a:t>:</a:t>
            </a:r>
            <a:endParaRPr lang="en-US" altLang="zh-TW" sz="1600" dirty="0"/>
          </a:p>
          <a:p>
            <a:r>
              <a:rPr lang="en-US" altLang="zh-TW" sz="1600" dirty="0"/>
              <a:t>We calculate two derivatives</a:t>
            </a:r>
            <a:r>
              <a:rPr lang="en-US" altLang="zh-TW" sz="1600" dirty="0" smtClean="0"/>
              <a:t>:</a:t>
            </a:r>
            <a:endParaRPr lang="en-US" altLang="zh-TW" sz="1600" dirty="0"/>
          </a:p>
          <a:p>
            <a:r>
              <a:rPr lang="en-US" altLang="zh-TW" sz="1600" dirty="0"/>
              <a:t>Horizontal </a:t>
            </a:r>
            <a:r>
              <a:rPr lang="en-US" altLang="zh-TW" sz="1600" dirty="0" smtClean="0"/>
              <a:t>changes &amp; </a:t>
            </a:r>
            <a:r>
              <a:rPr lang="en-US" altLang="zh-TW" sz="1600" dirty="0"/>
              <a:t>Vertical changes </a:t>
            </a:r>
            <a:r>
              <a:rPr lang="en-US" altLang="zh-TW" sz="1600" dirty="0" smtClean="0"/>
              <a:t>: </a:t>
            </a:r>
            <a:r>
              <a:rPr lang="en-US" altLang="zh-TW" sz="1600" dirty="0"/>
              <a:t>This is computed by convolving I with a kernel </a:t>
            </a:r>
            <a:r>
              <a:rPr lang="en-US" altLang="zh-TW" sz="1600" dirty="0" err="1" smtClean="0"/>
              <a:t>Gx</a:t>
            </a:r>
            <a:r>
              <a:rPr lang="en-US" altLang="zh-TW" sz="1600" dirty="0" smtClean="0"/>
              <a:t> &amp; </a:t>
            </a:r>
            <a:r>
              <a:rPr lang="en-US" altLang="zh-TW" sz="1600" dirty="0" err="1"/>
              <a:t>Gy</a:t>
            </a:r>
            <a:r>
              <a:rPr lang="en-US" altLang="zh-TW" sz="1600" dirty="0" smtClean="0"/>
              <a:t> </a:t>
            </a:r>
            <a:r>
              <a:rPr lang="en-US" altLang="zh-TW" sz="1600" dirty="0"/>
              <a:t>with odd size. For example for a kernel size of 3, </a:t>
            </a:r>
            <a:r>
              <a:rPr lang="en-US" altLang="zh-TW" sz="1600" dirty="0" err="1"/>
              <a:t>Gx</a:t>
            </a:r>
            <a:r>
              <a:rPr lang="en-US" altLang="zh-TW" sz="1600" dirty="0"/>
              <a:t> </a:t>
            </a:r>
            <a:r>
              <a:rPr lang="en-US" altLang="zh-TW" sz="1600" dirty="0" smtClean="0"/>
              <a:t>&amp; </a:t>
            </a:r>
            <a:r>
              <a:rPr lang="en-US" altLang="zh-TW" sz="1600" dirty="0" err="1"/>
              <a:t>Gy</a:t>
            </a:r>
            <a:r>
              <a:rPr lang="en-US" altLang="zh-TW" sz="1600" dirty="0"/>
              <a:t> </a:t>
            </a:r>
            <a:r>
              <a:rPr lang="en-US" altLang="zh-TW" sz="1600" dirty="0" smtClean="0"/>
              <a:t> would </a:t>
            </a:r>
            <a:r>
              <a:rPr lang="en-US" altLang="zh-TW" sz="1600" dirty="0"/>
              <a:t>be computed as:</a:t>
            </a:r>
          </a:p>
          <a:p>
            <a:endParaRPr lang="en-US" altLang="zh-TW" sz="1600" dirty="0" smtClean="0"/>
          </a:p>
          <a:p>
            <a:endParaRPr lang="en-US" altLang="zh-TW" sz="1600" dirty="0"/>
          </a:p>
          <a:p>
            <a:r>
              <a:rPr lang="en-US" altLang="zh-TW" sz="1600" dirty="0" smtClean="0"/>
              <a:t>At </a:t>
            </a:r>
            <a:r>
              <a:rPr lang="en-US" altLang="zh-TW" sz="1600" dirty="0"/>
              <a:t>each point of the image we calculate an approximation of the gradient in that point by combining both results above:</a:t>
            </a:r>
          </a:p>
          <a:p>
            <a:endParaRPr lang="en-US" altLang="zh-TW" sz="1600" dirty="0" smtClean="0"/>
          </a:p>
          <a:p>
            <a:r>
              <a:rPr lang="en-US" altLang="zh-TW" sz="1600" dirty="0" smtClean="0"/>
              <a:t>Although </a:t>
            </a:r>
            <a:r>
              <a:rPr lang="en-US" altLang="zh-TW" sz="1600" dirty="0"/>
              <a:t>sometimes the following simpler equation is used</a:t>
            </a:r>
            <a:r>
              <a:rPr lang="en-US" altLang="zh-TW" sz="1600" dirty="0" smtClean="0"/>
              <a:t>:</a:t>
            </a:r>
            <a:endParaRPr lang="en-US" altLang="zh-TW" sz="1600" dirty="0"/>
          </a:p>
        </p:txBody>
      </p:sp>
      <p:pic>
        <p:nvPicPr>
          <p:cNvPr id="5" name="圖片 4"/>
          <p:cNvPicPr>
            <a:picLocks noChangeAspect="1"/>
          </p:cNvPicPr>
          <p:nvPr/>
        </p:nvPicPr>
        <p:blipFill>
          <a:blip r:embed="rId2"/>
          <a:stretch>
            <a:fillRect/>
          </a:stretch>
        </p:blipFill>
        <p:spPr>
          <a:xfrm>
            <a:off x="1884461" y="2978939"/>
            <a:ext cx="1965003" cy="769675"/>
          </a:xfrm>
          <a:prstGeom prst="rect">
            <a:avLst/>
          </a:prstGeom>
        </p:spPr>
      </p:pic>
      <p:pic>
        <p:nvPicPr>
          <p:cNvPr id="6" name="圖片 5"/>
          <p:cNvPicPr>
            <a:picLocks noChangeAspect="1"/>
          </p:cNvPicPr>
          <p:nvPr/>
        </p:nvPicPr>
        <p:blipFill>
          <a:blip r:embed="rId3"/>
          <a:stretch>
            <a:fillRect/>
          </a:stretch>
        </p:blipFill>
        <p:spPr>
          <a:xfrm>
            <a:off x="4200052" y="2978939"/>
            <a:ext cx="1988245" cy="701734"/>
          </a:xfrm>
          <a:prstGeom prst="rect">
            <a:avLst/>
          </a:prstGeom>
        </p:spPr>
      </p:pic>
      <p:pic>
        <p:nvPicPr>
          <p:cNvPr id="7" name="圖片 6"/>
          <p:cNvPicPr>
            <a:picLocks noChangeAspect="1"/>
          </p:cNvPicPr>
          <p:nvPr/>
        </p:nvPicPr>
        <p:blipFill>
          <a:blip r:embed="rId4"/>
          <a:stretch>
            <a:fillRect/>
          </a:stretch>
        </p:blipFill>
        <p:spPr>
          <a:xfrm>
            <a:off x="1917866" y="4282544"/>
            <a:ext cx="1574014" cy="462539"/>
          </a:xfrm>
          <a:prstGeom prst="rect">
            <a:avLst/>
          </a:prstGeom>
        </p:spPr>
      </p:pic>
      <p:pic>
        <p:nvPicPr>
          <p:cNvPr id="8" name="圖片 7"/>
          <p:cNvPicPr>
            <a:picLocks noChangeAspect="1"/>
          </p:cNvPicPr>
          <p:nvPr/>
        </p:nvPicPr>
        <p:blipFill>
          <a:blip r:embed="rId5"/>
          <a:stretch>
            <a:fillRect/>
          </a:stretch>
        </p:blipFill>
        <p:spPr>
          <a:xfrm>
            <a:off x="1908307" y="4980804"/>
            <a:ext cx="1583574" cy="323753"/>
          </a:xfrm>
          <a:prstGeom prst="rect">
            <a:avLst/>
          </a:prstGeom>
        </p:spPr>
      </p:pic>
    </p:spTree>
    <p:extLst>
      <p:ext uri="{BB962C8B-B14F-4D97-AF65-F5344CB8AC3E}">
        <p14:creationId xmlns:p14="http://schemas.microsoft.com/office/powerpoint/2010/main" val="3019852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a:xfrm>
            <a:off x="7702083" y="6422110"/>
            <a:ext cx="747712" cy="292100"/>
          </a:xfrm>
        </p:spPr>
        <p:txBody>
          <a:bodyPr/>
          <a:lstStyle/>
          <a:p>
            <a:pPr>
              <a:defRPr/>
            </a:pPr>
            <a:fld id="{C3E24055-C280-453F-98F3-40A960E52EFC}" type="slidenum">
              <a:rPr lang="en-US" altLang="zh-TW" smtClean="0"/>
              <a:pPr>
                <a:defRPr/>
              </a:pPr>
              <a:t>21</a:t>
            </a:fld>
            <a:endParaRPr lang="en-US" altLang="zh-TW"/>
          </a:p>
        </p:txBody>
      </p:sp>
      <p:sp>
        <p:nvSpPr>
          <p:cNvPr id="3" name="標題 2"/>
          <p:cNvSpPr>
            <a:spLocks noGrp="1"/>
          </p:cNvSpPr>
          <p:nvPr>
            <p:ph type="title"/>
          </p:nvPr>
        </p:nvSpPr>
        <p:spPr/>
        <p:txBody>
          <a:bodyPr/>
          <a:lstStyle/>
          <a:p>
            <a:r>
              <a:rPr lang="en-US" altLang="zh-TW" b="1" dirty="0"/>
              <a:t>Sobel </a:t>
            </a:r>
            <a:r>
              <a:rPr lang="en-US" altLang="zh-TW" b="1" dirty="0" smtClean="0"/>
              <a:t>Derivatives (ex08)</a:t>
            </a:r>
            <a:endParaRPr lang="zh-TW" altLang="en-US" dirty="0"/>
          </a:p>
        </p:txBody>
      </p:sp>
      <p:sp>
        <p:nvSpPr>
          <p:cNvPr id="4" name="內容版面配置區 3"/>
          <p:cNvSpPr>
            <a:spLocks noGrp="1"/>
          </p:cNvSpPr>
          <p:nvPr>
            <p:ph sz="quarter" idx="12"/>
          </p:nvPr>
        </p:nvSpPr>
        <p:spPr>
          <a:xfrm>
            <a:off x="75084" y="1222478"/>
            <a:ext cx="8496944" cy="5524723"/>
          </a:xfr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pPr marL="0" indent="0">
              <a:buNone/>
            </a:pPr>
            <a:r>
              <a:rPr lang="en-US" altLang="zh-TW" sz="1600" dirty="0">
                <a:solidFill>
                  <a:srgbClr val="0070C0"/>
                </a:solidFill>
              </a:rPr>
              <a:t>import cv2</a:t>
            </a:r>
          </a:p>
          <a:p>
            <a:pPr marL="0" indent="0">
              <a:buNone/>
            </a:pPr>
            <a:r>
              <a:rPr lang="en-US" altLang="zh-TW" sz="1600" dirty="0">
                <a:solidFill>
                  <a:srgbClr val="0070C0"/>
                </a:solidFill>
              </a:rPr>
              <a:t>import </a:t>
            </a:r>
            <a:r>
              <a:rPr lang="en-US" altLang="zh-TW" sz="1600" dirty="0" err="1">
                <a:solidFill>
                  <a:srgbClr val="0070C0"/>
                </a:solidFill>
              </a:rPr>
              <a:t>numpy</a:t>
            </a:r>
            <a:r>
              <a:rPr lang="en-US" altLang="zh-TW" sz="1600" dirty="0">
                <a:solidFill>
                  <a:srgbClr val="0070C0"/>
                </a:solidFill>
              </a:rPr>
              <a:t> as np</a:t>
            </a:r>
          </a:p>
          <a:p>
            <a:pPr marL="0" indent="0">
              <a:buNone/>
            </a:pPr>
            <a:r>
              <a:rPr lang="en-US" altLang="zh-TW" sz="1600" dirty="0" err="1">
                <a:solidFill>
                  <a:srgbClr val="0070C0"/>
                </a:solidFill>
              </a:rPr>
              <a:t>img</a:t>
            </a:r>
            <a:r>
              <a:rPr lang="en-US" altLang="zh-TW" sz="1600" dirty="0">
                <a:solidFill>
                  <a:srgbClr val="0070C0"/>
                </a:solidFill>
              </a:rPr>
              <a:t> = cv2.imread("blursample.jpg")</a:t>
            </a:r>
          </a:p>
          <a:p>
            <a:pPr marL="0" indent="0">
              <a:buNone/>
            </a:pPr>
            <a:r>
              <a:rPr lang="en-US" altLang="zh-TW" sz="1600" dirty="0">
                <a:solidFill>
                  <a:srgbClr val="0070C0"/>
                </a:solidFill>
              </a:rPr>
              <a:t>x = cv2.Sobel(</a:t>
            </a:r>
            <a:r>
              <a:rPr lang="en-US" altLang="zh-TW" sz="1600" dirty="0" err="1">
                <a:solidFill>
                  <a:srgbClr val="0070C0"/>
                </a:solidFill>
              </a:rPr>
              <a:t>img</a:t>
            </a:r>
            <a:r>
              <a:rPr lang="en-US" altLang="zh-TW" sz="1600" dirty="0">
                <a:solidFill>
                  <a:srgbClr val="0070C0"/>
                </a:solidFill>
              </a:rPr>
              <a:t>, cv2.CV_16S, 1, 0)</a:t>
            </a:r>
          </a:p>
          <a:p>
            <a:pPr marL="0" indent="0">
              <a:buNone/>
            </a:pPr>
            <a:r>
              <a:rPr lang="en-US" altLang="zh-TW" sz="1600" dirty="0">
                <a:solidFill>
                  <a:srgbClr val="0070C0"/>
                </a:solidFill>
              </a:rPr>
              <a:t>y = cv2.Sobel(</a:t>
            </a:r>
            <a:r>
              <a:rPr lang="en-US" altLang="zh-TW" sz="1600" dirty="0" err="1">
                <a:solidFill>
                  <a:srgbClr val="0070C0"/>
                </a:solidFill>
              </a:rPr>
              <a:t>img</a:t>
            </a:r>
            <a:r>
              <a:rPr lang="en-US" altLang="zh-TW" sz="1600" dirty="0">
                <a:solidFill>
                  <a:srgbClr val="0070C0"/>
                </a:solidFill>
              </a:rPr>
              <a:t>, cv2.CV_16S, 0, 1)</a:t>
            </a:r>
          </a:p>
          <a:p>
            <a:pPr marL="0" indent="0">
              <a:buNone/>
            </a:pPr>
            <a:r>
              <a:rPr lang="en-US" altLang="zh-TW" sz="1600" dirty="0" err="1">
                <a:solidFill>
                  <a:srgbClr val="0070C0"/>
                </a:solidFill>
              </a:rPr>
              <a:t>absX</a:t>
            </a:r>
            <a:r>
              <a:rPr lang="en-US" altLang="zh-TW" sz="1600" dirty="0">
                <a:solidFill>
                  <a:srgbClr val="0070C0"/>
                </a:solidFill>
              </a:rPr>
              <a:t> = cv2.convertScaleAbs(x) </a:t>
            </a:r>
          </a:p>
          <a:p>
            <a:pPr marL="0" indent="0">
              <a:buNone/>
            </a:pPr>
            <a:r>
              <a:rPr lang="en-US" altLang="zh-TW" sz="1600" dirty="0" err="1">
                <a:solidFill>
                  <a:srgbClr val="0070C0"/>
                </a:solidFill>
              </a:rPr>
              <a:t>absY</a:t>
            </a:r>
            <a:r>
              <a:rPr lang="en-US" altLang="zh-TW" sz="1600" dirty="0">
                <a:solidFill>
                  <a:srgbClr val="0070C0"/>
                </a:solidFill>
              </a:rPr>
              <a:t> = cv2.convertScaleAbs(y)</a:t>
            </a:r>
          </a:p>
          <a:p>
            <a:pPr marL="0" indent="0">
              <a:buNone/>
            </a:pPr>
            <a:r>
              <a:rPr lang="en-US" altLang="zh-TW" sz="1600" dirty="0" err="1">
                <a:solidFill>
                  <a:srgbClr val="0070C0"/>
                </a:solidFill>
              </a:rPr>
              <a:t>dst</a:t>
            </a:r>
            <a:r>
              <a:rPr lang="en-US" altLang="zh-TW" sz="1600" dirty="0">
                <a:solidFill>
                  <a:srgbClr val="0070C0"/>
                </a:solidFill>
              </a:rPr>
              <a:t> = cv2.addWeighted(</a:t>
            </a:r>
            <a:r>
              <a:rPr lang="en-US" altLang="zh-TW" sz="1600" dirty="0" err="1">
                <a:solidFill>
                  <a:srgbClr val="0070C0"/>
                </a:solidFill>
              </a:rPr>
              <a:t>absX</a:t>
            </a:r>
            <a:r>
              <a:rPr lang="en-US" altLang="zh-TW" sz="1600" dirty="0">
                <a:solidFill>
                  <a:srgbClr val="0070C0"/>
                </a:solidFill>
              </a:rPr>
              <a:t>, 0.5, </a:t>
            </a:r>
            <a:r>
              <a:rPr lang="en-US" altLang="zh-TW" sz="1600" dirty="0" err="1">
                <a:solidFill>
                  <a:srgbClr val="0070C0"/>
                </a:solidFill>
              </a:rPr>
              <a:t>absY</a:t>
            </a:r>
            <a:r>
              <a:rPr lang="en-US" altLang="zh-TW" sz="1600" dirty="0">
                <a:solidFill>
                  <a:srgbClr val="0070C0"/>
                </a:solidFill>
              </a:rPr>
              <a:t>, 0.5, 0)</a:t>
            </a:r>
          </a:p>
          <a:p>
            <a:pPr marL="0" indent="0">
              <a:buNone/>
            </a:pPr>
            <a:r>
              <a:rPr lang="en-US" altLang="zh-TW" sz="1600" dirty="0">
                <a:solidFill>
                  <a:srgbClr val="0070C0"/>
                </a:solidFill>
              </a:rPr>
              <a:t>cv2.imshow("</a:t>
            </a:r>
            <a:r>
              <a:rPr lang="en-US" altLang="zh-TW" sz="1600" dirty="0" err="1">
                <a:solidFill>
                  <a:srgbClr val="0070C0"/>
                </a:solidFill>
              </a:rPr>
              <a:t>orign</a:t>
            </a:r>
            <a:r>
              <a:rPr lang="en-US" altLang="zh-TW" sz="1600" dirty="0">
                <a:solidFill>
                  <a:srgbClr val="0070C0"/>
                </a:solidFill>
              </a:rPr>
              <a:t>", </a:t>
            </a:r>
            <a:r>
              <a:rPr lang="en-US" altLang="zh-TW" sz="1600" dirty="0" err="1">
                <a:solidFill>
                  <a:srgbClr val="0070C0"/>
                </a:solidFill>
              </a:rPr>
              <a:t>img</a:t>
            </a:r>
            <a:r>
              <a:rPr lang="en-US" altLang="zh-TW" sz="1600" dirty="0">
                <a:solidFill>
                  <a:srgbClr val="0070C0"/>
                </a:solidFill>
              </a:rPr>
              <a:t>)</a:t>
            </a:r>
          </a:p>
          <a:p>
            <a:pPr marL="0" indent="0">
              <a:buNone/>
            </a:pPr>
            <a:r>
              <a:rPr lang="en-US" altLang="zh-TW" sz="1600" dirty="0">
                <a:solidFill>
                  <a:srgbClr val="0070C0"/>
                </a:solidFill>
              </a:rPr>
              <a:t>cv2.imshow("</a:t>
            </a:r>
            <a:r>
              <a:rPr lang="en-US" altLang="zh-TW" sz="1600" dirty="0" err="1">
                <a:solidFill>
                  <a:srgbClr val="0070C0"/>
                </a:solidFill>
              </a:rPr>
              <a:t>absX</a:t>
            </a:r>
            <a:r>
              <a:rPr lang="en-US" altLang="zh-TW" sz="1600" dirty="0">
                <a:solidFill>
                  <a:srgbClr val="0070C0"/>
                </a:solidFill>
              </a:rPr>
              <a:t>", </a:t>
            </a:r>
            <a:r>
              <a:rPr lang="en-US" altLang="zh-TW" sz="1600" dirty="0" err="1">
                <a:solidFill>
                  <a:srgbClr val="0070C0"/>
                </a:solidFill>
              </a:rPr>
              <a:t>absX</a:t>
            </a:r>
            <a:r>
              <a:rPr lang="en-US" altLang="zh-TW" sz="1600" dirty="0">
                <a:solidFill>
                  <a:srgbClr val="0070C0"/>
                </a:solidFill>
              </a:rPr>
              <a:t>)</a:t>
            </a:r>
          </a:p>
          <a:p>
            <a:pPr marL="0" indent="0">
              <a:buNone/>
            </a:pPr>
            <a:r>
              <a:rPr lang="en-US" altLang="zh-TW" sz="1600" dirty="0">
                <a:solidFill>
                  <a:srgbClr val="0070C0"/>
                </a:solidFill>
              </a:rPr>
              <a:t>cv2.imshow("</a:t>
            </a:r>
            <a:r>
              <a:rPr lang="en-US" altLang="zh-TW" sz="1600" dirty="0" err="1">
                <a:solidFill>
                  <a:srgbClr val="0070C0"/>
                </a:solidFill>
              </a:rPr>
              <a:t>absY</a:t>
            </a:r>
            <a:r>
              <a:rPr lang="en-US" altLang="zh-TW" sz="1600" dirty="0">
                <a:solidFill>
                  <a:srgbClr val="0070C0"/>
                </a:solidFill>
              </a:rPr>
              <a:t>", </a:t>
            </a:r>
            <a:r>
              <a:rPr lang="en-US" altLang="zh-TW" sz="1600" dirty="0" err="1">
                <a:solidFill>
                  <a:srgbClr val="0070C0"/>
                </a:solidFill>
              </a:rPr>
              <a:t>absY</a:t>
            </a:r>
            <a:r>
              <a:rPr lang="en-US" altLang="zh-TW" sz="1600" dirty="0">
                <a:solidFill>
                  <a:srgbClr val="0070C0"/>
                </a:solidFill>
              </a:rPr>
              <a:t>)</a:t>
            </a:r>
          </a:p>
          <a:p>
            <a:pPr marL="0" indent="0">
              <a:buNone/>
            </a:pPr>
            <a:r>
              <a:rPr lang="en-US" altLang="zh-TW" sz="1600" dirty="0">
                <a:solidFill>
                  <a:srgbClr val="0070C0"/>
                </a:solidFill>
              </a:rPr>
              <a:t>cv2.imshow("Result", </a:t>
            </a:r>
            <a:r>
              <a:rPr lang="en-US" altLang="zh-TW" sz="1600" dirty="0" err="1">
                <a:solidFill>
                  <a:srgbClr val="0070C0"/>
                </a:solidFill>
              </a:rPr>
              <a:t>dst</a:t>
            </a:r>
            <a:r>
              <a:rPr lang="en-US" altLang="zh-TW" sz="1600" dirty="0">
                <a:solidFill>
                  <a:srgbClr val="0070C0"/>
                </a:solidFill>
              </a:rPr>
              <a:t>)</a:t>
            </a:r>
          </a:p>
          <a:p>
            <a:pPr marL="0" indent="0">
              <a:buNone/>
            </a:pPr>
            <a:r>
              <a:rPr lang="en-US" altLang="zh-TW" sz="1600" dirty="0">
                <a:solidFill>
                  <a:srgbClr val="0070C0"/>
                </a:solidFill>
              </a:rPr>
              <a:t>cv2.waitKey()</a:t>
            </a:r>
          </a:p>
          <a:p>
            <a:pPr marL="0" indent="0">
              <a:buNone/>
            </a:pPr>
            <a:r>
              <a:rPr lang="en-US" altLang="zh-TW" sz="1600" dirty="0">
                <a:solidFill>
                  <a:srgbClr val="0070C0"/>
                </a:solidFill>
              </a:rPr>
              <a:t>cv2.destroyAllWindows() </a:t>
            </a:r>
            <a:endParaRPr lang="zh-TW" altLang="en-US" sz="1600" dirty="0">
              <a:solidFill>
                <a:srgbClr val="0070C0"/>
              </a:solidFill>
            </a:endParaRPr>
          </a:p>
        </p:txBody>
      </p:sp>
      <p:pic>
        <p:nvPicPr>
          <p:cNvPr id="5" name="圖片 4"/>
          <p:cNvPicPr>
            <a:picLocks noChangeAspect="1"/>
          </p:cNvPicPr>
          <p:nvPr/>
        </p:nvPicPr>
        <p:blipFill>
          <a:blip r:embed="rId2"/>
          <a:stretch>
            <a:fillRect/>
          </a:stretch>
        </p:blipFill>
        <p:spPr>
          <a:xfrm>
            <a:off x="4788024" y="1222479"/>
            <a:ext cx="2117660" cy="2677327"/>
          </a:xfrm>
          <a:prstGeom prst="rect">
            <a:avLst/>
          </a:prstGeom>
        </p:spPr>
      </p:pic>
      <p:pic>
        <p:nvPicPr>
          <p:cNvPr id="6" name="圖片 5"/>
          <p:cNvPicPr>
            <a:picLocks noChangeAspect="1"/>
          </p:cNvPicPr>
          <p:nvPr/>
        </p:nvPicPr>
        <p:blipFill>
          <a:blip r:embed="rId3"/>
          <a:stretch>
            <a:fillRect/>
          </a:stretch>
        </p:blipFill>
        <p:spPr>
          <a:xfrm>
            <a:off x="4788024" y="3972417"/>
            <a:ext cx="2117660" cy="2677327"/>
          </a:xfrm>
          <a:prstGeom prst="rect">
            <a:avLst/>
          </a:prstGeom>
        </p:spPr>
      </p:pic>
      <p:pic>
        <p:nvPicPr>
          <p:cNvPr id="7" name="圖片 6"/>
          <p:cNvPicPr>
            <a:picLocks noChangeAspect="1"/>
          </p:cNvPicPr>
          <p:nvPr/>
        </p:nvPicPr>
        <p:blipFill>
          <a:blip r:embed="rId4"/>
          <a:stretch>
            <a:fillRect/>
          </a:stretch>
        </p:blipFill>
        <p:spPr>
          <a:xfrm>
            <a:off x="6948264" y="3972418"/>
            <a:ext cx="2117660" cy="2677327"/>
          </a:xfrm>
          <a:prstGeom prst="rect">
            <a:avLst/>
          </a:prstGeom>
        </p:spPr>
      </p:pic>
      <p:pic>
        <p:nvPicPr>
          <p:cNvPr id="8" name="圖片 7"/>
          <p:cNvPicPr>
            <a:picLocks noChangeAspect="1"/>
          </p:cNvPicPr>
          <p:nvPr/>
        </p:nvPicPr>
        <p:blipFill>
          <a:blip r:embed="rId5"/>
          <a:stretch>
            <a:fillRect/>
          </a:stretch>
        </p:blipFill>
        <p:spPr>
          <a:xfrm>
            <a:off x="6948264" y="1230626"/>
            <a:ext cx="2117660" cy="2677327"/>
          </a:xfrm>
          <a:prstGeom prst="rect">
            <a:avLst/>
          </a:prstGeom>
        </p:spPr>
      </p:pic>
    </p:spTree>
    <p:extLst>
      <p:ext uri="{BB962C8B-B14F-4D97-AF65-F5344CB8AC3E}">
        <p14:creationId xmlns:p14="http://schemas.microsoft.com/office/powerpoint/2010/main" val="3140174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pPr>
              <a:defRPr/>
            </a:pPr>
            <a:fld id="{C3E24055-C280-453F-98F3-40A960E52EFC}" type="slidenum">
              <a:rPr lang="en-US" altLang="zh-TW" smtClean="0"/>
              <a:pPr>
                <a:defRPr/>
              </a:pPr>
              <a:t>22</a:t>
            </a:fld>
            <a:endParaRPr lang="en-US" altLang="zh-TW"/>
          </a:p>
        </p:txBody>
      </p:sp>
      <p:sp>
        <p:nvSpPr>
          <p:cNvPr id="3" name="標題 2"/>
          <p:cNvSpPr>
            <a:spLocks noGrp="1"/>
          </p:cNvSpPr>
          <p:nvPr>
            <p:ph type="title"/>
          </p:nvPr>
        </p:nvSpPr>
        <p:spPr/>
        <p:txBody>
          <a:bodyPr/>
          <a:lstStyle/>
          <a:p>
            <a:r>
              <a:rPr lang="en-US" altLang="zh-TW" dirty="0"/>
              <a:t>Laplacian Derivatives</a:t>
            </a:r>
            <a:endParaRPr lang="zh-TW" altLang="en-US" dirty="0"/>
          </a:p>
        </p:txBody>
      </p:sp>
      <p:sp>
        <p:nvSpPr>
          <p:cNvPr id="4" name="內容版面配置區 3"/>
          <p:cNvSpPr>
            <a:spLocks noGrp="1"/>
          </p:cNvSpPr>
          <p:nvPr>
            <p:ph sz="quarter" idx="12"/>
          </p:nvPr>
        </p:nvSpPr>
        <p:spPr>
          <a:xfrm>
            <a:off x="574675" y="1413227"/>
            <a:ext cx="7992690" cy="5340512"/>
          </a:xfrm>
        </p:spPr>
        <p:txBody>
          <a:bodyPr/>
          <a:lstStyle/>
          <a:p>
            <a:r>
              <a:rPr lang="en-US" altLang="zh-TW" dirty="0"/>
              <a:t>It calculates the Laplacian of the image given by the relation, </a:t>
            </a:r>
            <a:endParaRPr lang="en-US" altLang="zh-TW" dirty="0" smtClean="0"/>
          </a:p>
          <a:p>
            <a:endParaRPr lang="en-US" altLang="zh-TW" dirty="0"/>
          </a:p>
          <a:p>
            <a:r>
              <a:rPr lang="en-US" altLang="zh-TW" dirty="0" smtClean="0"/>
              <a:t>where </a:t>
            </a:r>
            <a:r>
              <a:rPr lang="en-US" altLang="zh-TW" dirty="0"/>
              <a:t>each derivative is found using Sobel derivatives. </a:t>
            </a:r>
            <a:endParaRPr lang="en-US" altLang="zh-TW" dirty="0" smtClean="0"/>
          </a:p>
          <a:p>
            <a:r>
              <a:rPr lang="en-US" altLang="zh-TW" dirty="0" smtClean="0"/>
              <a:t>If </a:t>
            </a:r>
            <a:r>
              <a:rPr lang="en-US" altLang="zh-TW" dirty="0" err="1"/>
              <a:t>ksize</a:t>
            </a:r>
            <a:r>
              <a:rPr lang="en-US" altLang="zh-TW" dirty="0"/>
              <a:t> = 1, then following kernel is used for filtering</a:t>
            </a:r>
            <a:r>
              <a:rPr lang="en-US" altLang="zh-TW" dirty="0" smtClean="0"/>
              <a:t>:</a:t>
            </a:r>
          </a:p>
          <a:p>
            <a:endParaRPr lang="en-US" altLang="zh-TW" dirty="0"/>
          </a:p>
          <a:p>
            <a:endParaRPr lang="en-US" altLang="zh-TW" dirty="0" smtClean="0"/>
          </a:p>
          <a:p>
            <a:r>
              <a:rPr lang="en-US" altLang="zh-TW" dirty="0" err="1"/>
              <a:t>dst</a:t>
            </a:r>
            <a:r>
              <a:rPr lang="en-US" altLang="zh-TW" dirty="0"/>
              <a:t> = cv2.Laplacian(</a:t>
            </a:r>
            <a:r>
              <a:rPr lang="en-US" altLang="zh-TW" dirty="0" err="1"/>
              <a:t>src</a:t>
            </a:r>
            <a:r>
              <a:rPr lang="en-US" altLang="zh-TW" dirty="0"/>
              <a:t>, </a:t>
            </a:r>
            <a:r>
              <a:rPr lang="en-US" altLang="zh-TW" dirty="0" err="1"/>
              <a:t>ddepth</a:t>
            </a:r>
            <a:r>
              <a:rPr lang="en-US" altLang="zh-TW" dirty="0"/>
              <a:t>[, </a:t>
            </a:r>
            <a:r>
              <a:rPr lang="en-US" altLang="zh-TW" dirty="0" err="1"/>
              <a:t>dst</a:t>
            </a:r>
            <a:r>
              <a:rPr lang="en-US" altLang="zh-TW" dirty="0"/>
              <a:t>[, </a:t>
            </a:r>
            <a:r>
              <a:rPr lang="en-US" altLang="zh-TW" dirty="0" err="1"/>
              <a:t>ksize</a:t>
            </a:r>
            <a:r>
              <a:rPr lang="en-US" altLang="zh-TW" dirty="0"/>
              <a:t>[, scale[, delta[, </a:t>
            </a:r>
            <a:r>
              <a:rPr lang="en-US" altLang="zh-TW" dirty="0" err="1"/>
              <a:t>borderType</a:t>
            </a:r>
            <a:r>
              <a:rPr lang="en-US" altLang="zh-TW" dirty="0"/>
              <a:t>]]]]])</a:t>
            </a:r>
            <a:endParaRPr lang="zh-TW" altLang="en-US" dirty="0"/>
          </a:p>
        </p:txBody>
      </p:sp>
      <p:pic>
        <p:nvPicPr>
          <p:cNvPr id="1028" name="Picture 4" descr="kernel = \begin{bmatrix} 0 &amp; 1 &amp; 0 \\ 1 &amp; -4 &amp; 1 \\ 0 &amp; 1 &amp; 0  \end{bmat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792" y="4653136"/>
            <a:ext cx="2496278" cy="10136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izonghang.github.io/images/laplace_ar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847" y="2132856"/>
            <a:ext cx="3348365" cy="792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8862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pPr>
              <a:defRPr/>
            </a:pPr>
            <a:fld id="{C3E24055-C280-453F-98F3-40A960E52EFC}" type="slidenum">
              <a:rPr lang="en-US" altLang="zh-TW" smtClean="0"/>
              <a:pPr>
                <a:defRPr/>
              </a:pPr>
              <a:t>23</a:t>
            </a:fld>
            <a:endParaRPr lang="en-US" altLang="zh-TW"/>
          </a:p>
        </p:txBody>
      </p:sp>
      <p:sp>
        <p:nvSpPr>
          <p:cNvPr id="3" name="標題 2"/>
          <p:cNvSpPr>
            <a:spLocks noGrp="1"/>
          </p:cNvSpPr>
          <p:nvPr>
            <p:ph type="title"/>
          </p:nvPr>
        </p:nvSpPr>
        <p:spPr/>
        <p:txBody>
          <a:bodyPr/>
          <a:lstStyle/>
          <a:p>
            <a:r>
              <a:rPr lang="en-US" altLang="zh-TW" dirty="0"/>
              <a:t>Laplacian </a:t>
            </a:r>
            <a:r>
              <a:rPr lang="en-US" altLang="zh-TW" dirty="0" smtClean="0"/>
              <a:t>Derivatives(ex09)</a:t>
            </a:r>
            <a:endParaRPr lang="zh-TW" altLang="en-US" dirty="0"/>
          </a:p>
        </p:txBody>
      </p:sp>
      <p:sp>
        <p:nvSpPr>
          <p:cNvPr id="4" name="內容版面配置區 3"/>
          <p:cNvSpPr>
            <a:spLocks noGrp="1"/>
          </p:cNvSpPr>
          <p:nvPr>
            <p:ph sz="quarter" idx="12"/>
          </p:nvPr>
        </p:nvSpPr>
        <p:spPr>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pPr marL="0" indent="0">
              <a:buNone/>
            </a:pPr>
            <a:r>
              <a:rPr lang="en-US" altLang="zh-TW" sz="1800" dirty="0">
                <a:solidFill>
                  <a:srgbClr val="0070C0"/>
                </a:solidFill>
              </a:rPr>
              <a:t>import cv2</a:t>
            </a:r>
          </a:p>
          <a:p>
            <a:pPr marL="0" indent="0">
              <a:buNone/>
            </a:pPr>
            <a:r>
              <a:rPr lang="en-US" altLang="zh-TW" sz="1800" dirty="0">
                <a:solidFill>
                  <a:srgbClr val="0070C0"/>
                </a:solidFill>
              </a:rPr>
              <a:t>import </a:t>
            </a:r>
            <a:r>
              <a:rPr lang="en-US" altLang="zh-TW" sz="1800" dirty="0" err="1">
                <a:solidFill>
                  <a:srgbClr val="0070C0"/>
                </a:solidFill>
              </a:rPr>
              <a:t>numpy</a:t>
            </a:r>
            <a:r>
              <a:rPr lang="en-US" altLang="zh-TW" sz="1800" dirty="0">
                <a:solidFill>
                  <a:srgbClr val="0070C0"/>
                </a:solidFill>
              </a:rPr>
              <a:t> as np</a:t>
            </a:r>
          </a:p>
          <a:p>
            <a:pPr marL="0" indent="0">
              <a:buNone/>
            </a:pPr>
            <a:r>
              <a:rPr lang="en-US" altLang="zh-TW" sz="1800" dirty="0" err="1">
                <a:solidFill>
                  <a:srgbClr val="0070C0"/>
                </a:solidFill>
              </a:rPr>
              <a:t>img</a:t>
            </a:r>
            <a:r>
              <a:rPr lang="en-US" altLang="zh-TW" sz="1800" dirty="0">
                <a:solidFill>
                  <a:srgbClr val="0070C0"/>
                </a:solidFill>
              </a:rPr>
              <a:t> = cv2.imread("blursample.jpg")</a:t>
            </a:r>
          </a:p>
          <a:p>
            <a:pPr marL="0" indent="0">
              <a:buNone/>
            </a:pPr>
            <a:r>
              <a:rPr lang="en-US" altLang="zh-TW" sz="1800" dirty="0" err="1">
                <a:solidFill>
                  <a:srgbClr val="0070C0"/>
                </a:solidFill>
              </a:rPr>
              <a:t>laplacian</a:t>
            </a:r>
            <a:r>
              <a:rPr lang="en-US" altLang="zh-TW" sz="1800" dirty="0">
                <a:solidFill>
                  <a:srgbClr val="0070C0"/>
                </a:solidFill>
              </a:rPr>
              <a:t> = cv2.Laplacian(img,cv2.CV_16S, </a:t>
            </a:r>
            <a:r>
              <a:rPr lang="en-US" altLang="zh-TW" sz="1800" dirty="0" err="1">
                <a:solidFill>
                  <a:srgbClr val="0070C0"/>
                </a:solidFill>
              </a:rPr>
              <a:t>ksize</a:t>
            </a:r>
            <a:r>
              <a:rPr lang="en-US" altLang="zh-TW" sz="1800" dirty="0">
                <a:solidFill>
                  <a:srgbClr val="0070C0"/>
                </a:solidFill>
              </a:rPr>
              <a:t>=3)</a:t>
            </a:r>
          </a:p>
          <a:p>
            <a:pPr marL="0" indent="0">
              <a:buNone/>
            </a:pPr>
            <a:r>
              <a:rPr lang="en-US" altLang="zh-TW" sz="1800" dirty="0" err="1">
                <a:solidFill>
                  <a:srgbClr val="0070C0"/>
                </a:solidFill>
              </a:rPr>
              <a:t>dst</a:t>
            </a:r>
            <a:r>
              <a:rPr lang="en-US" altLang="zh-TW" sz="1800" dirty="0">
                <a:solidFill>
                  <a:srgbClr val="0070C0"/>
                </a:solidFill>
              </a:rPr>
              <a:t> = cv2.convertScaleAbs(</a:t>
            </a:r>
            <a:r>
              <a:rPr lang="en-US" altLang="zh-TW" sz="1800" dirty="0" err="1">
                <a:solidFill>
                  <a:srgbClr val="0070C0"/>
                </a:solidFill>
              </a:rPr>
              <a:t>laplacian</a:t>
            </a:r>
            <a:r>
              <a:rPr lang="en-US" altLang="zh-TW" sz="1800" dirty="0">
                <a:solidFill>
                  <a:srgbClr val="0070C0"/>
                </a:solidFill>
              </a:rPr>
              <a:t>)</a:t>
            </a:r>
          </a:p>
          <a:p>
            <a:pPr marL="0" indent="0">
              <a:buNone/>
            </a:pPr>
            <a:r>
              <a:rPr lang="en-US" altLang="zh-TW" sz="1800" dirty="0">
                <a:solidFill>
                  <a:srgbClr val="0070C0"/>
                </a:solidFill>
              </a:rPr>
              <a:t>cv2.imshow("</a:t>
            </a:r>
            <a:r>
              <a:rPr lang="en-US" altLang="zh-TW" sz="1800" dirty="0" err="1">
                <a:solidFill>
                  <a:srgbClr val="0070C0"/>
                </a:solidFill>
              </a:rPr>
              <a:t>orign</a:t>
            </a:r>
            <a:r>
              <a:rPr lang="en-US" altLang="zh-TW" sz="1800" dirty="0">
                <a:solidFill>
                  <a:srgbClr val="0070C0"/>
                </a:solidFill>
              </a:rPr>
              <a:t>", </a:t>
            </a:r>
            <a:r>
              <a:rPr lang="en-US" altLang="zh-TW" sz="1800" dirty="0" err="1">
                <a:solidFill>
                  <a:srgbClr val="0070C0"/>
                </a:solidFill>
              </a:rPr>
              <a:t>img</a:t>
            </a:r>
            <a:r>
              <a:rPr lang="en-US" altLang="zh-TW" sz="1800" dirty="0">
                <a:solidFill>
                  <a:srgbClr val="0070C0"/>
                </a:solidFill>
              </a:rPr>
              <a:t>)</a:t>
            </a:r>
          </a:p>
          <a:p>
            <a:pPr marL="0" indent="0">
              <a:buNone/>
            </a:pPr>
            <a:r>
              <a:rPr lang="en-US" altLang="zh-TW" sz="1800" dirty="0">
                <a:solidFill>
                  <a:srgbClr val="0070C0"/>
                </a:solidFill>
              </a:rPr>
              <a:t>cv2.imshow('</a:t>
            </a:r>
            <a:r>
              <a:rPr lang="en-US" altLang="zh-TW" sz="1800" dirty="0" err="1">
                <a:solidFill>
                  <a:srgbClr val="0070C0"/>
                </a:solidFill>
              </a:rPr>
              <a:t>laplacian</a:t>
            </a:r>
            <a:r>
              <a:rPr lang="en-US" altLang="zh-TW" sz="1800" dirty="0">
                <a:solidFill>
                  <a:srgbClr val="0070C0"/>
                </a:solidFill>
              </a:rPr>
              <a:t>', </a:t>
            </a:r>
            <a:r>
              <a:rPr lang="en-US" altLang="zh-TW" sz="1800" dirty="0" err="1">
                <a:solidFill>
                  <a:srgbClr val="0070C0"/>
                </a:solidFill>
              </a:rPr>
              <a:t>dst</a:t>
            </a:r>
            <a:r>
              <a:rPr lang="en-US" altLang="zh-TW" sz="1800" dirty="0">
                <a:solidFill>
                  <a:srgbClr val="0070C0"/>
                </a:solidFill>
              </a:rPr>
              <a:t>)</a:t>
            </a:r>
          </a:p>
          <a:p>
            <a:pPr marL="0" indent="0">
              <a:buNone/>
            </a:pPr>
            <a:r>
              <a:rPr lang="en-US" altLang="zh-TW" sz="1800" dirty="0">
                <a:solidFill>
                  <a:srgbClr val="0070C0"/>
                </a:solidFill>
              </a:rPr>
              <a:t>cv2.waitKey()</a:t>
            </a:r>
          </a:p>
          <a:p>
            <a:pPr marL="0" indent="0">
              <a:buNone/>
            </a:pPr>
            <a:r>
              <a:rPr lang="en-US" altLang="zh-TW" sz="1800" dirty="0">
                <a:solidFill>
                  <a:srgbClr val="0070C0"/>
                </a:solidFill>
              </a:rPr>
              <a:t>cv2.destroyAllWindows()</a:t>
            </a:r>
          </a:p>
        </p:txBody>
      </p:sp>
      <p:pic>
        <p:nvPicPr>
          <p:cNvPr id="6" name="圖片 5"/>
          <p:cNvPicPr>
            <a:picLocks noChangeAspect="1"/>
          </p:cNvPicPr>
          <p:nvPr/>
        </p:nvPicPr>
        <p:blipFill>
          <a:blip r:embed="rId2"/>
          <a:stretch>
            <a:fillRect/>
          </a:stretch>
        </p:blipFill>
        <p:spPr>
          <a:xfrm>
            <a:off x="6588224" y="3646588"/>
            <a:ext cx="2201075" cy="2782787"/>
          </a:xfrm>
          <a:prstGeom prst="rect">
            <a:avLst/>
          </a:prstGeom>
        </p:spPr>
      </p:pic>
      <p:pic>
        <p:nvPicPr>
          <p:cNvPr id="7" name="圖片 6"/>
          <p:cNvPicPr>
            <a:picLocks noChangeAspect="1"/>
          </p:cNvPicPr>
          <p:nvPr/>
        </p:nvPicPr>
        <p:blipFill>
          <a:blip r:embed="rId3"/>
          <a:stretch>
            <a:fillRect/>
          </a:stretch>
        </p:blipFill>
        <p:spPr>
          <a:xfrm>
            <a:off x="6588224" y="815732"/>
            <a:ext cx="2201075" cy="2776643"/>
          </a:xfrm>
          <a:prstGeom prst="rect">
            <a:avLst/>
          </a:prstGeom>
        </p:spPr>
      </p:pic>
    </p:spTree>
    <p:extLst>
      <p:ext uri="{BB962C8B-B14F-4D97-AF65-F5344CB8AC3E}">
        <p14:creationId xmlns:p14="http://schemas.microsoft.com/office/powerpoint/2010/main" val="313257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pPr>
              <a:defRPr/>
            </a:pPr>
            <a:fld id="{C3E24055-C280-453F-98F3-40A960E52EFC}" type="slidenum">
              <a:rPr lang="en-US" altLang="zh-TW" smtClean="0"/>
              <a:pPr>
                <a:defRPr/>
              </a:pPr>
              <a:t>24</a:t>
            </a:fld>
            <a:endParaRPr lang="en-US" altLang="zh-TW"/>
          </a:p>
        </p:txBody>
      </p:sp>
      <p:sp>
        <p:nvSpPr>
          <p:cNvPr id="3" name="標題 2"/>
          <p:cNvSpPr>
            <a:spLocks noGrp="1"/>
          </p:cNvSpPr>
          <p:nvPr>
            <p:ph type="title"/>
          </p:nvPr>
        </p:nvSpPr>
        <p:spPr>
          <a:xfrm>
            <a:off x="539750" y="166688"/>
            <a:ext cx="7497763" cy="838200"/>
          </a:xfrm>
        </p:spPr>
        <p:txBody>
          <a:bodyPr/>
          <a:lstStyle/>
          <a:p>
            <a:r>
              <a:rPr lang="en-US" altLang="zh-TW" b="1" dirty="0"/>
              <a:t>Geometric Transformations of Images</a:t>
            </a:r>
          </a:p>
        </p:txBody>
      </p:sp>
      <p:sp>
        <p:nvSpPr>
          <p:cNvPr id="4" name="內容版面配置區 3"/>
          <p:cNvSpPr>
            <a:spLocks noGrp="1"/>
          </p:cNvSpPr>
          <p:nvPr>
            <p:ph sz="quarter" idx="12"/>
          </p:nvPr>
        </p:nvSpPr>
        <p:spPr/>
        <p:txBody>
          <a:bodyPr/>
          <a:lstStyle/>
          <a:p>
            <a:r>
              <a:rPr lang="en-US" altLang="zh-TW" sz="2000" dirty="0"/>
              <a:t>Goals</a:t>
            </a:r>
          </a:p>
          <a:p>
            <a:pPr lvl="1"/>
            <a:r>
              <a:rPr lang="en-US" altLang="zh-TW" dirty="0"/>
              <a:t>Learn to apply different geometric transformation to images like translation, rotation, affine transformation etc.</a:t>
            </a:r>
          </a:p>
          <a:p>
            <a:pPr lvl="1"/>
            <a:r>
              <a:rPr lang="en-US" altLang="zh-TW" dirty="0"/>
              <a:t>You will see these functions: cv2.getPerspectiveTransform</a:t>
            </a:r>
          </a:p>
          <a:p>
            <a:r>
              <a:rPr lang="en-US" altLang="zh-TW" sz="2000" dirty="0"/>
              <a:t>Transformations</a:t>
            </a:r>
          </a:p>
          <a:p>
            <a:pPr lvl="1"/>
            <a:r>
              <a:rPr lang="en-US" altLang="zh-TW" dirty="0" err="1"/>
              <a:t>OpenCV</a:t>
            </a:r>
            <a:r>
              <a:rPr lang="en-US" altLang="zh-TW" dirty="0"/>
              <a:t> provides two transformation functions</a:t>
            </a:r>
            <a:endParaRPr lang="en-US" altLang="zh-TW" dirty="0" smtClean="0"/>
          </a:p>
          <a:p>
            <a:pPr lvl="1"/>
            <a:r>
              <a:rPr lang="en-US" altLang="zh-TW" dirty="0" smtClean="0"/>
              <a:t>cv2.warpAffine </a:t>
            </a:r>
            <a:r>
              <a:rPr lang="en-US" altLang="zh-TW" dirty="0"/>
              <a:t>takes a 2x3 transformation matrix </a:t>
            </a:r>
            <a:endParaRPr lang="en-US" altLang="zh-TW" dirty="0" smtClean="0"/>
          </a:p>
          <a:p>
            <a:pPr lvl="1"/>
            <a:r>
              <a:rPr lang="en-US" altLang="zh-TW" dirty="0" smtClean="0"/>
              <a:t>cv2.warpPerspective </a:t>
            </a:r>
            <a:r>
              <a:rPr lang="en-US" altLang="zh-TW" dirty="0"/>
              <a:t>takes a 3x3 transformation </a:t>
            </a:r>
            <a:r>
              <a:rPr lang="en-US" altLang="zh-TW" dirty="0" smtClean="0"/>
              <a:t>matrix</a:t>
            </a:r>
            <a:endParaRPr lang="en-US" altLang="zh-TW" dirty="0"/>
          </a:p>
        </p:txBody>
      </p:sp>
    </p:spTree>
    <p:extLst>
      <p:ext uri="{BB962C8B-B14F-4D97-AF65-F5344CB8AC3E}">
        <p14:creationId xmlns:p14="http://schemas.microsoft.com/office/powerpoint/2010/main" val="17781339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pPr>
              <a:defRPr/>
            </a:pPr>
            <a:fld id="{C3E24055-C280-453F-98F3-40A960E52EFC}" type="slidenum">
              <a:rPr lang="en-US" altLang="zh-TW" smtClean="0"/>
              <a:pPr>
                <a:defRPr/>
              </a:pPr>
              <a:t>25</a:t>
            </a:fld>
            <a:endParaRPr lang="en-US" altLang="zh-TW"/>
          </a:p>
        </p:txBody>
      </p:sp>
      <p:sp>
        <p:nvSpPr>
          <p:cNvPr id="3" name="標題 2"/>
          <p:cNvSpPr>
            <a:spLocks noGrp="1"/>
          </p:cNvSpPr>
          <p:nvPr>
            <p:ph type="title"/>
          </p:nvPr>
        </p:nvSpPr>
        <p:spPr/>
        <p:txBody>
          <a:bodyPr/>
          <a:lstStyle/>
          <a:p>
            <a:endParaRPr lang="zh-TW" altLang="en-US"/>
          </a:p>
        </p:txBody>
      </p:sp>
      <p:sp>
        <p:nvSpPr>
          <p:cNvPr id="4" name="內容版面配置區 3"/>
          <p:cNvSpPr>
            <a:spLocks noGrp="1"/>
          </p:cNvSpPr>
          <p:nvPr>
            <p:ph sz="quarter" idx="12"/>
          </p:nvPr>
        </p:nvSpPr>
        <p:spPr/>
        <p:txBody>
          <a:bodyPr/>
          <a:lstStyle/>
          <a:p>
            <a:endParaRPr lang="zh-TW" altLang="en-US"/>
          </a:p>
        </p:txBody>
      </p:sp>
      <p:pic>
        <p:nvPicPr>
          <p:cNvPr id="5" name="圖片 4"/>
          <p:cNvPicPr>
            <a:picLocks noChangeAspect="1"/>
          </p:cNvPicPr>
          <p:nvPr/>
        </p:nvPicPr>
        <p:blipFill rotWithShape="1">
          <a:blip r:embed="rId2"/>
          <a:srcRect t="11799" r="50000" b="-1"/>
          <a:stretch/>
        </p:blipFill>
        <p:spPr>
          <a:xfrm>
            <a:off x="1403630" y="332656"/>
            <a:ext cx="6264930" cy="5615375"/>
          </a:xfrm>
          <a:prstGeom prst="rect">
            <a:avLst/>
          </a:prstGeom>
        </p:spPr>
      </p:pic>
    </p:spTree>
    <p:extLst>
      <p:ext uri="{BB962C8B-B14F-4D97-AF65-F5344CB8AC3E}">
        <p14:creationId xmlns:p14="http://schemas.microsoft.com/office/powerpoint/2010/main" val="31694993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
          <p:cNvSpPr>
            <a:spLocks noGrp="1" noChangeArrowheads="1"/>
          </p:cNvSpPr>
          <p:nvPr>
            <p:ph type="title"/>
          </p:nvPr>
        </p:nvSpPr>
        <p:spPr>
          <a:xfrm>
            <a:off x="457200" y="304800"/>
            <a:ext cx="8686800" cy="838200"/>
          </a:xfrm>
        </p:spPr>
        <p:txBody>
          <a:bodyPr/>
          <a:lstStyle/>
          <a:p>
            <a:r>
              <a:rPr lang="fr-FR" altLang="zh-TW" sz="3200" b="1" dirty="0"/>
              <a:t>Affine and perspective transformations</a:t>
            </a:r>
            <a:endParaRPr lang="en-US" altLang="zh-TW" sz="3200" b="1" dirty="0"/>
          </a:p>
        </p:txBody>
      </p:sp>
      <p:sp>
        <p:nvSpPr>
          <p:cNvPr id="437252" name="Rectangle 4"/>
          <p:cNvSpPr>
            <a:spLocks noGrp="1" noChangeArrowheads="1"/>
          </p:cNvSpPr>
          <p:nvPr>
            <p:ph type="body" idx="1"/>
          </p:nvPr>
        </p:nvSpPr>
        <p:spPr/>
        <p:txBody>
          <a:bodyPr/>
          <a:lstStyle/>
          <a:p>
            <a:endParaRPr lang="zh-TW" altLang="zh-TW"/>
          </a:p>
        </p:txBody>
      </p:sp>
      <p:pic>
        <p:nvPicPr>
          <p:cNvPr id="4372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219200"/>
            <a:ext cx="8478838" cy="500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97326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a:xfrm>
            <a:off x="457200" y="228600"/>
            <a:ext cx="8229600" cy="838200"/>
          </a:xfrm>
        </p:spPr>
        <p:txBody>
          <a:bodyPr/>
          <a:lstStyle/>
          <a:p>
            <a:r>
              <a:rPr lang="en-US" altLang="zh-TW" i="1"/>
              <a:t>Perspective and affi ne mapping of an image</a:t>
            </a:r>
          </a:p>
        </p:txBody>
      </p:sp>
      <p:pic>
        <p:nvPicPr>
          <p:cNvPr id="4444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14400"/>
            <a:ext cx="3800475" cy="287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44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990600"/>
            <a:ext cx="3729038" cy="288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4422" name="Picture 6"/>
          <p:cNvPicPr>
            <a:picLocks noGrp="1" noChangeAspect="1" noChangeArrowheads="1"/>
          </p:cNvPicPr>
          <p:nvPr>
            <p:ph type="body" idx="1"/>
          </p:nvPr>
        </p:nvPicPr>
        <p:blipFill>
          <a:blip r:embed="rId4">
            <a:extLst>
              <a:ext uri="{28A0092B-C50C-407E-A947-70E740481C1C}">
                <a14:useLocalDpi xmlns:a14="http://schemas.microsoft.com/office/drawing/2010/main" val="0"/>
              </a:ext>
            </a:extLst>
          </a:blip>
          <a:srcRect/>
          <a:stretch>
            <a:fillRect/>
          </a:stretch>
        </p:blipFill>
        <p:spPr>
          <a:xfrm>
            <a:off x="457200" y="3779838"/>
            <a:ext cx="3724275" cy="2878137"/>
          </a:xfrm>
          <a:noFill/>
          <a:ln/>
        </p:spPr>
      </p:pic>
      <p:pic>
        <p:nvPicPr>
          <p:cNvPr id="44442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835400"/>
            <a:ext cx="3746500" cy="287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96649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ChangeArrowheads="1"/>
          </p:cNvSpPr>
          <p:nvPr>
            <p:ph type="title"/>
          </p:nvPr>
        </p:nvSpPr>
        <p:spPr/>
        <p:txBody>
          <a:bodyPr/>
          <a:lstStyle/>
          <a:p>
            <a:r>
              <a:rPr lang="en-US" altLang="zh-TW" i="1"/>
              <a:t>Perspective and affine mapping of an image</a:t>
            </a:r>
          </a:p>
        </p:txBody>
      </p:sp>
      <p:sp>
        <p:nvSpPr>
          <p:cNvPr id="445443" name="Rectangle 3"/>
          <p:cNvSpPr>
            <a:spLocks noGrp="1" noChangeArrowheads="1"/>
          </p:cNvSpPr>
          <p:nvPr>
            <p:ph type="body" idx="1"/>
          </p:nvPr>
        </p:nvSpPr>
        <p:spPr/>
        <p:txBody>
          <a:bodyPr/>
          <a:lstStyle/>
          <a:p>
            <a:endParaRPr lang="zh-TW" altLang="zh-TW"/>
          </a:p>
        </p:txBody>
      </p:sp>
      <p:pic>
        <p:nvPicPr>
          <p:cNvPr id="4454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295400"/>
            <a:ext cx="3789363" cy="287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54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295400"/>
            <a:ext cx="3800475" cy="287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72945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pPr>
              <a:defRPr/>
            </a:pPr>
            <a:fld id="{C3E24055-C280-453F-98F3-40A960E52EFC}" type="slidenum">
              <a:rPr lang="en-US" altLang="zh-TW" smtClean="0"/>
              <a:pPr>
                <a:defRPr/>
              </a:pPr>
              <a:t>29</a:t>
            </a:fld>
            <a:endParaRPr lang="en-US" altLang="zh-TW"/>
          </a:p>
        </p:txBody>
      </p:sp>
      <p:sp>
        <p:nvSpPr>
          <p:cNvPr id="3" name="標題 2"/>
          <p:cNvSpPr>
            <a:spLocks noGrp="1"/>
          </p:cNvSpPr>
          <p:nvPr>
            <p:ph type="title"/>
          </p:nvPr>
        </p:nvSpPr>
        <p:spPr/>
        <p:txBody>
          <a:bodyPr/>
          <a:lstStyle/>
          <a:p>
            <a:r>
              <a:rPr lang="en-US" altLang="zh-TW" b="1" dirty="0"/>
              <a:t>Geometric Transformations of Images</a:t>
            </a:r>
          </a:p>
        </p:txBody>
      </p:sp>
      <p:sp>
        <p:nvSpPr>
          <p:cNvPr id="4" name="內容版面配置區 3"/>
          <p:cNvSpPr>
            <a:spLocks noGrp="1"/>
          </p:cNvSpPr>
          <p:nvPr>
            <p:ph sz="quarter" idx="12"/>
          </p:nvPr>
        </p:nvSpPr>
        <p:spPr/>
        <p:txBody>
          <a:bodyPr/>
          <a:lstStyle/>
          <a:p>
            <a:r>
              <a:rPr lang="en-US" altLang="zh-TW" sz="1800" dirty="0" smtClean="0"/>
              <a:t>Scaling</a:t>
            </a:r>
          </a:p>
          <a:p>
            <a:pPr lvl="1"/>
            <a:r>
              <a:rPr lang="en-US" altLang="zh-TW" sz="1800" dirty="0" smtClean="0"/>
              <a:t>Scaling is just resizing of the image. </a:t>
            </a:r>
          </a:p>
          <a:p>
            <a:pPr lvl="1"/>
            <a:r>
              <a:rPr lang="en-US" altLang="zh-TW" sz="1800" dirty="0" err="1" smtClean="0"/>
              <a:t>OpenCV</a:t>
            </a:r>
            <a:r>
              <a:rPr lang="en-US" altLang="zh-TW" sz="1800" dirty="0" smtClean="0"/>
              <a:t> comes with a function </a:t>
            </a:r>
            <a:r>
              <a:rPr lang="en-US" altLang="zh-TW" sz="1800" b="1" dirty="0" smtClean="0"/>
              <a:t>cv2.resize() </a:t>
            </a:r>
            <a:r>
              <a:rPr lang="en-US" altLang="zh-TW" sz="1800" dirty="0" smtClean="0"/>
              <a:t>for this purpose. </a:t>
            </a:r>
          </a:p>
          <a:p>
            <a:pPr lvl="1"/>
            <a:r>
              <a:rPr lang="en-US" altLang="zh-TW" sz="1800" dirty="0" smtClean="0"/>
              <a:t>The size of the image can be specified manually, or you can specify the scaling factor.</a:t>
            </a:r>
          </a:p>
          <a:p>
            <a:pPr lvl="1"/>
            <a:r>
              <a:rPr lang="en-US" altLang="zh-TW" sz="1800" dirty="0" smtClean="0"/>
              <a:t>Different interpolation methods are used. P</a:t>
            </a:r>
          </a:p>
          <a:p>
            <a:pPr lvl="1"/>
            <a:r>
              <a:rPr lang="en-US" altLang="zh-TW" sz="1800" dirty="0" smtClean="0"/>
              <a:t>referable interpolation methods are </a:t>
            </a:r>
            <a:r>
              <a:rPr lang="en-US" altLang="zh-TW" sz="1800" b="1" dirty="0" smtClean="0"/>
              <a:t>cv2.INTER_AREA</a:t>
            </a:r>
            <a:r>
              <a:rPr lang="en-US" altLang="zh-TW" sz="1800" dirty="0" smtClean="0"/>
              <a:t> for shrinking and </a:t>
            </a:r>
            <a:r>
              <a:rPr lang="en-US" altLang="zh-TW" sz="1800" b="1" dirty="0" smtClean="0"/>
              <a:t>cv2.INTER_CUBIC</a:t>
            </a:r>
            <a:r>
              <a:rPr lang="en-US" altLang="zh-TW" sz="1800" dirty="0" smtClean="0"/>
              <a:t> (slow) &amp; </a:t>
            </a:r>
            <a:r>
              <a:rPr lang="en-US" altLang="zh-TW" sz="1800" b="1" dirty="0" smtClean="0"/>
              <a:t>cv2.INTER_LINEAR</a:t>
            </a:r>
            <a:r>
              <a:rPr lang="en-US" altLang="zh-TW" sz="1800" dirty="0" smtClean="0"/>
              <a:t> for zooming. </a:t>
            </a:r>
          </a:p>
          <a:p>
            <a:pPr lvl="1"/>
            <a:r>
              <a:rPr lang="en-US" altLang="zh-TW" sz="1800" dirty="0" smtClean="0"/>
              <a:t>By default, interpolation method used is </a:t>
            </a:r>
            <a:r>
              <a:rPr lang="en-US" altLang="zh-TW" sz="1800" b="1" dirty="0" smtClean="0"/>
              <a:t>cv2.INTER_LINEAR</a:t>
            </a:r>
            <a:r>
              <a:rPr lang="en-US" altLang="zh-TW" sz="1800" dirty="0" smtClean="0"/>
              <a:t> for all resizing purposes. You can resize an input image either of following methods:</a:t>
            </a:r>
            <a:endParaRPr lang="zh-TW" altLang="en-US" sz="1800" dirty="0"/>
          </a:p>
        </p:txBody>
      </p:sp>
    </p:spTree>
    <p:extLst>
      <p:ext uri="{BB962C8B-B14F-4D97-AF65-F5344CB8AC3E}">
        <p14:creationId xmlns:p14="http://schemas.microsoft.com/office/powerpoint/2010/main" val="39766204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pPr>
              <a:defRPr/>
            </a:pPr>
            <a:fld id="{C3E24055-C280-453F-98F3-40A960E52EFC}" type="slidenum">
              <a:rPr lang="en-US" altLang="zh-TW" smtClean="0"/>
              <a:pPr>
                <a:defRPr/>
              </a:pPr>
              <a:t>3</a:t>
            </a:fld>
            <a:endParaRPr lang="en-US" altLang="zh-TW"/>
          </a:p>
        </p:txBody>
      </p:sp>
      <p:sp>
        <p:nvSpPr>
          <p:cNvPr id="3" name="標題 2"/>
          <p:cNvSpPr>
            <a:spLocks noGrp="1"/>
          </p:cNvSpPr>
          <p:nvPr>
            <p:ph type="title"/>
          </p:nvPr>
        </p:nvSpPr>
        <p:spPr/>
        <p:txBody>
          <a:bodyPr/>
          <a:lstStyle/>
          <a:p>
            <a:r>
              <a:rPr lang="en-US" altLang="zh-TW" b="1" dirty="0"/>
              <a:t>Crop an Image (</a:t>
            </a:r>
            <a:r>
              <a:rPr lang="en-US" altLang="zh-TW" b="1" dirty="0" smtClean="0"/>
              <a:t>ex01)</a:t>
            </a:r>
            <a:endParaRPr lang="zh-TW" altLang="en-US" dirty="0"/>
          </a:p>
        </p:txBody>
      </p:sp>
      <p:sp>
        <p:nvSpPr>
          <p:cNvPr id="4" name="內容版面配置區 3"/>
          <p:cNvSpPr>
            <a:spLocks noGrp="1"/>
          </p:cNvSpPr>
          <p:nvPr>
            <p:ph sz="quarter" idx="12"/>
          </p:nvPr>
        </p:nvSpPr>
        <p:spPr/>
        <p:txBody>
          <a:bodyPr/>
          <a:lstStyle/>
          <a:p>
            <a:pPr marL="0" indent="0">
              <a:buNone/>
            </a:pPr>
            <a:r>
              <a:rPr lang="en-US" altLang="zh-TW" sz="2000" dirty="0">
                <a:solidFill>
                  <a:srgbClr val="0070C0"/>
                </a:solidFill>
              </a:rPr>
              <a:t>import cv2</a:t>
            </a:r>
          </a:p>
          <a:p>
            <a:pPr marL="0" indent="0">
              <a:buNone/>
            </a:pPr>
            <a:r>
              <a:rPr lang="en-US" altLang="zh-TW" sz="2000" dirty="0" err="1">
                <a:solidFill>
                  <a:srgbClr val="0070C0"/>
                </a:solidFill>
              </a:rPr>
              <a:t>img</a:t>
            </a:r>
            <a:r>
              <a:rPr lang="en-US" altLang="zh-TW" sz="2000" dirty="0">
                <a:solidFill>
                  <a:srgbClr val="0070C0"/>
                </a:solidFill>
              </a:rPr>
              <a:t> = cv2.imread("mcut.png")</a:t>
            </a:r>
          </a:p>
          <a:p>
            <a:pPr marL="0" indent="0">
              <a:buNone/>
            </a:pPr>
            <a:r>
              <a:rPr lang="en-US" altLang="zh-TW" sz="2000" dirty="0">
                <a:solidFill>
                  <a:srgbClr val="0070C0"/>
                </a:solidFill>
              </a:rPr>
              <a:t>height, width = </a:t>
            </a:r>
            <a:r>
              <a:rPr lang="en-US" altLang="zh-TW" sz="2000" dirty="0" err="1">
                <a:solidFill>
                  <a:srgbClr val="0070C0"/>
                </a:solidFill>
              </a:rPr>
              <a:t>img.shape</a:t>
            </a:r>
            <a:r>
              <a:rPr lang="en-US" altLang="zh-TW" sz="2000" dirty="0">
                <a:solidFill>
                  <a:srgbClr val="0070C0"/>
                </a:solidFill>
              </a:rPr>
              <a:t>[0:2]</a:t>
            </a:r>
          </a:p>
          <a:p>
            <a:pPr marL="0" indent="0">
              <a:buNone/>
            </a:pPr>
            <a:r>
              <a:rPr lang="en-US" altLang="zh-TW" sz="2000" dirty="0" err="1">
                <a:solidFill>
                  <a:srgbClr val="0070C0"/>
                </a:solidFill>
              </a:rPr>
              <a:t>startRow</a:t>
            </a:r>
            <a:r>
              <a:rPr lang="en-US" altLang="zh-TW" sz="2000" dirty="0">
                <a:solidFill>
                  <a:srgbClr val="0070C0"/>
                </a:solidFill>
              </a:rPr>
              <a:t> = </a:t>
            </a:r>
            <a:r>
              <a:rPr lang="en-US" altLang="zh-TW" sz="2000" dirty="0" err="1">
                <a:solidFill>
                  <a:srgbClr val="0070C0"/>
                </a:solidFill>
              </a:rPr>
              <a:t>int</a:t>
            </a:r>
            <a:r>
              <a:rPr lang="en-US" altLang="zh-TW" sz="2000" dirty="0">
                <a:solidFill>
                  <a:srgbClr val="0070C0"/>
                </a:solidFill>
              </a:rPr>
              <a:t>(height*.15)</a:t>
            </a:r>
          </a:p>
          <a:p>
            <a:pPr marL="0" indent="0">
              <a:buNone/>
            </a:pPr>
            <a:r>
              <a:rPr lang="en-US" altLang="zh-TW" sz="2000" dirty="0" err="1">
                <a:solidFill>
                  <a:srgbClr val="0070C0"/>
                </a:solidFill>
              </a:rPr>
              <a:t>startCol</a:t>
            </a:r>
            <a:r>
              <a:rPr lang="en-US" altLang="zh-TW" sz="2000" dirty="0">
                <a:solidFill>
                  <a:srgbClr val="0070C0"/>
                </a:solidFill>
              </a:rPr>
              <a:t> = </a:t>
            </a:r>
            <a:r>
              <a:rPr lang="en-US" altLang="zh-TW" sz="2000" dirty="0" err="1">
                <a:solidFill>
                  <a:srgbClr val="0070C0"/>
                </a:solidFill>
              </a:rPr>
              <a:t>int</a:t>
            </a:r>
            <a:r>
              <a:rPr lang="en-US" altLang="zh-TW" sz="2000" dirty="0">
                <a:solidFill>
                  <a:srgbClr val="0070C0"/>
                </a:solidFill>
              </a:rPr>
              <a:t>(width*.15)</a:t>
            </a:r>
          </a:p>
          <a:p>
            <a:pPr marL="0" indent="0">
              <a:buNone/>
            </a:pPr>
            <a:r>
              <a:rPr lang="en-US" altLang="zh-TW" sz="2000" dirty="0" err="1">
                <a:solidFill>
                  <a:srgbClr val="0070C0"/>
                </a:solidFill>
              </a:rPr>
              <a:t>endRow</a:t>
            </a:r>
            <a:r>
              <a:rPr lang="en-US" altLang="zh-TW" sz="2000" dirty="0">
                <a:solidFill>
                  <a:srgbClr val="0070C0"/>
                </a:solidFill>
              </a:rPr>
              <a:t> = </a:t>
            </a:r>
            <a:r>
              <a:rPr lang="en-US" altLang="zh-TW" sz="2000" dirty="0" err="1">
                <a:solidFill>
                  <a:srgbClr val="0070C0"/>
                </a:solidFill>
              </a:rPr>
              <a:t>int</a:t>
            </a:r>
            <a:r>
              <a:rPr lang="en-US" altLang="zh-TW" sz="2000" dirty="0">
                <a:solidFill>
                  <a:srgbClr val="0070C0"/>
                </a:solidFill>
              </a:rPr>
              <a:t>(height*.85)</a:t>
            </a:r>
          </a:p>
          <a:p>
            <a:pPr marL="0" indent="0">
              <a:buNone/>
            </a:pPr>
            <a:r>
              <a:rPr lang="en-US" altLang="zh-TW" sz="2000" dirty="0" err="1">
                <a:solidFill>
                  <a:srgbClr val="0070C0"/>
                </a:solidFill>
              </a:rPr>
              <a:t>endCol</a:t>
            </a:r>
            <a:r>
              <a:rPr lang="en-US" altLang="zh-TW" sz="2000" dirty="0">
                <a:solidFill>
                  <a:srgbClr val="0070C0"/>
                </a:solidFill>
              </a:rPr>
              <a:t> = </a:t>
            </a:r>
            <a:r>
              <a:rPr lang="en-US" altLang="zh-TW" sz="2000" dirty="0" err="1">
                <a:solidFill>
                  <a:srgbClr val="0070C0"/>
                </a:solidFill>
              </a:rPr>
              <a:t>int</a:t>
            </a:r>
            <a:r>
              <a:rPr lang="en-US" altLang="zh-TW" sz="2000" dirty="0">
                <a:solidFill>
                  <a:srgbClr val="0070C0"/>
                </a:solidFill>
              </a:rPr>
              <a:t>(width*.85)</a:t>
            </a:r>
          </a:p>
          <a:p>
            <a:pPr marL="0" indent="0">
              <a:buNone/>
            </a:pPr>
            <a:r>
              <a:rPr lang="en-US" altLang="zh-TW" sz="2000" dirty="0" err="1">
                <a:solidFill>
                  <a:srgbClr val="0070C0"/>
                </a:solidFill>
              </a:rPr>
              <a:t>croppedImage</a:t>
            </a:r>
            <a:r>
              <a:rPr lang="en-US" altLang="zh-TW" sz="2000" dirty="0">
                <a:solidFill>
                  <a:srgbClr val="0070C0"/>
                </a:solidFill>
              </a:rPr>
              <a:t> = </a:t>
            </a:r>
            <a:r>
              <a:rPr lang="en-US" altLang="zh-TW" sz="2000" dirty="0" err="1">
                <a:solidFill>
                  <a:srgbClr val="0070C0"/>
                </a:solidFill>
              </a:rPr>
              <a:t>img</a:t>
            </a:r>
            <a:r>
              <a:rPr lang="en-US" altLang="zh-TW" sz="2000" dirty="0">
                <a:solidFill>
                  <a:srgbClr val="0070C0"/>
                </a:solidFill>
              </a:rPr>
              <a:t>[</a:t>
            </a:r>
            <a:r>
              <a:rPr lang="en-US" altLang="zh-TW" sz="2000" dirty="0" err="1">
                <a:solidFill>
                  <a:srgbClr val="0070C0"/>
                </a:solidFill>
              </a:rPr>
              <a:t>startRow:endRow</a:t>
            </a:r>
            <a:r>
              <a:rPr lang="en-US" altLang="zh-TW" sz="2000" dirty="0">
                <a:solidFill>
                  <a:srgbClr val="0070C0"/>
                </a:solidFill>
              </a:rPr>
              <a:t>, </a:t>
            </a:r>
            <a:r>
              <a:rPr lang="en-US" altLang="zh-TW" sz="2000" dirty="0" err="1">
                <a:solidFill>
                  <a:srgbClr val="0070C0"/>
                </a:solidFill>
              </a:rPr>
              <a:t>startCol:endCol</a:t>
            </a:r>
            <a:r>
              <a:rPr lang="en-US" altLang="zh-TW" sz="2000" dirty="0">
                <a:solidFill>
                  <a:srgbClr val="0070C0"/>
                </a:solidFill>
              </a:rPr>
              <a:t>]</a:t>
            </a:r>
          </a:p>
          <a:p>
            <a:pPr marL="0" indent="0">
              <a:buNone/>
            </a:pPr>
            <a:r>
              <a:rPr lang="en-US" altLang="zh-TW" sz="2000" dirty="0">
                <a:solidFill>
                  <a:srgbClr val="0070C0"/>
                </a:solidFill>
              </a:rPr>
              <a:t>cv2.imshow('Rotated Image', </a:t>
            </a:r>
            <a:r>
              <a:rPr lang="en-US" altLang="zh-TW" sz="2000" dirty="0" err="1">
                <a:solidFill>
                  <a:srgbClr val="0070C0"/>
                </a:solidFill>
              </a:rPr>
              <a:t>croppedImage</a:t>
            </a:r>
            <a:r>
              <a:rPr lang="en-US" altLang="zh-TW" sz="2000" dirty="0">
                <a:solidFill>
                  <a:srgbClr val="0070C0"/>
                </a:solidFill>
              </a:rPr>
              <a:t>)</a:t>
            </a:r>
          </a:p>
          <a:p>
            <a:pPr marL="0" indent="0">
              <a:buNone/>
            </a:pPr>
            <a:r>
              <a:rPr lang="en-US" altLang="zh-TW" sz="2000" dirty="0">
                <a:solidFill>
                  <a:srgbClr val="0070C0"/>
                </a:solidFill>
              </a:rPr>
              <a:t>cv2.waitKey()</a:t>
            </a:r>
          </a:p>
          <a:p>
            <a:pPr marL="0" indent="0">
              <a:buNone/>
            </a:pPr>
            <a:r>
              <a:rPr lang="en-US" altLang="zh-TW" sz="2000" dirty="0">
                <a:solidFill>
                  <a:srgbClr val="0070C0"/>
                </a:solidFill>
              </a:rPr>
              <a:t>cv2.destroyAllWindows()</a:t>
            </a:r>
            <a:endParaRPr lang="zh-TW" altLang="en-US" sz="2000" dirty="0">
              <a:solidFill>
                <a:srgbClr val="0070C0"/>
              </a:solidFill>
            </a:endParaRPr>
          </a:p>
        </p:txBody>
      </p:sp>
      <p:pic>
        <p:nvPicPr>
          <p:cNvPr id="5" name="圖片 4"/>
          <p:cNvPicPr>
            <a:picLocks noChangeAspect="1"/>
          </p:cNvPicPr>
          <p:nvPr/>
        </p:nvPicPr>
        <p:blipFill>
          <a:blip r:embed="rId2"/>
          <a:stretch>
            <a:fillRect/>
          </a:stretch>
        </p:blipFill>
        <p:spPr>
          <a:xfrm>
            <a:off x="5856288" y="926057"/>
            <a:ext cx="2304256" cy="1602681"/>
          </a:xfrm>
          <a:prstGeom prst="rect">
            <a:avLst/>
          </a:prstGeom>
        </p:spPr>
      </p:pic>
      <p:pic>
        <p:nvPicPr>
          <p:cNvPr id="6" name="圖片 5"/>
          <p:cNvPicPr>
            <a:picLocks noChangeAspect="1"/>
          </p:cNvPicPr>
          <p:nvPr/>
        </p:nvPicPr>
        <p:blipFill>
          <a:blip r:embed="rId3"/>
          <a:stretch>
            <a:fillRect/>
          </a:stretch>
        </p:blipFill>
        <p:spPr>
          <a:xfrm>
            <a:off x="6178863" y="2713256"/>
            <a:ext cx="1659106" cy="1197327"/>
          </a:xfrm>
          <a:prstGeom prst="rect">
            <a:avLst/>
          </a:prstGeom>
        </p:spPr>
      </p:pic>
    </p:spTree>
    <p:extLst>
      <p:ext uri="{BB962C8B-B14F-4D97-AF65-F5344CB8AC3E}">
        <p14:creationId xmlns:p14="http://schemas.microsoft.com/office/powerpoint/2010/main" val="22462453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a:xfrm>
            <a:off x="457200" y="304800"/>
            <a:ext cx="8686800" cy="838200"/>
          </a:xfrm>
        </p:spPr>
        <p:txBody>
          <a:bodyPr/>
          <a:lstStyle/>
          <a:p>
            <a:r>
              <a:rPr lang="fr-FR" altLang="zh-TW" sz="3200" b="1" dirty="0"/>
              <a:t>Affine and perspective transformations</a:t>
            </a:r>
            <a:endParaRPr lang="en-US" altLang="zh-TW" sz="3200" b="1" dirty="0"/>
          </a:p>
        </p:txBody>
      </p:sp>
      <p:sp>
        <p:nvSpPr>
          <p:cNvPr id="443395" name="Rectangle 3"/>
          <p:cNvSpPr>
            <a:spLocks noGrp="1" noChangeArrowheads="1"/>
          </p:cNvSpPr>
          <p:nvPr>
            <p:ph type="body" idx="1"/>
          </p:nvPr>
        </p:nvSpPr>
        <p:spPr>
          <a:xfrm>
            <a:off x="478431" y="1268760"/>
            <a:ext cx="8001000" cy="4519612"/>
          </a:xfrm>
        </p:spPr>
        <p:txBody>
          <a:bodyPr/>
          <a:lstStyle/>
          <a:p>
            <a:r>
              <a:rPr lang="en-US" altLang="zh-TW" sz="2000" dirty="0"/>
              <a:t>Affine transforms can convert rectangles to parallelograms. They can squash the shape but must keep the sides parallel; they can rotate it and/or scale it. </a:t>
            </a:r>
          </a:p>
          <a:p>
            <a:r>
              <a:rPr lang="en-US" altLang="zh-TW" sz="2000" dirty="0"/>
              <a:t>Perspective transformations offer more flexibility; a perspective transform can turn a rectangle into a trapezoid.</a:t>
            </a:r>
          </a:p>
          <a:p>
            <a:r>
              <a:rPr lang="en-US" altLang="zh-TW" sz="2000" dirty="0"/>
              <a:t>For planar areas, there are two flavors of geometric transforms: transforms that use a </a:t>
            </a:r>
            <a:r>
              <a:rPr lang="en-US" altLang="zh-TW" sz="2000" b="1" dirty="0"/>
              <a:t>2-by-3 </a:t>
            </a:r>
            <a:r>
              <a:rPr lang="en-US" altLang="zh-TW" sz="2000" dirty="0"/>
              <a:t>matrix, which are called </a:t>
            </a:r>
            <a:r>
              <a:rPr lang="en-US" altLang="zh-TW" sz="2000" i="1" dirty="0"/>
              <a:t>affine transforms</a:t>
            </a:r>
          </a:p>
          <a:p>
            <a:r>
              <a:rPr lang="en-US" altLang="zh-TW" sz="2000" dirty="0"/>
              <a:t>transforms based on a </a:t>
            </a:r>
            <a:r>
              <a:rPr lang="en-US" altLang="zh-TW" sz="2000" b="1" dirty="0"/>
              <a:t>3-by-3</a:t>
            </a:r>
            <a:r>
              <a:rPr lang="en-US" altLang="zh-TW" sz="2000" dirty="0"/>
              <a:t> matrix, which are called </a:t>
            </a:r>
            <a:r>
              <a:rPr lang="en-US" altLang="zh-TW" sz="2000" i="1" dirty="0"/>
              <a:t>perspective transforms </a:t>
            </a:r>
            <a:r>
              <a:rPr lang="en-US" altLang="zh-TW" sz="2000" dirty="0"/>
              <a:t>or </a:t>
            </a:r>
            <a:r>
              <a:rPr lang="en-US" altLang="zh-TW" sz="2000" i="1" dirty="0" err="1"/>
              <a:t>homographies</a:t>
            </a:r>
            <a:r>
              <a:rPr lang="en-US" altLang="zh-TW" sz="2000" dirty="0"/>
              <a:t>.</a:t>
            </a:r>
          </a:p>
        </p:txBody>
      </p:sp>
    </p:spTree>
    <p:extLst>
      <p:ext uri="{BB962C8B-B14F-4D97-AF65-F5344CB8AC3E}">
        <p14:creationId xmlns:p14="http://schemas.microsoft.com/office/powerpoint/2010/main" val="10302699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pPr>
              <a:defRPr/>
            </a:pPr>
            <a:fld id="{C3E24055-C280-453F-98F3-40A960E52EFC}" type="slidenum">
              <a:rPr lang="en-US" altLang="zh-TW" smtClean="0"/>
              <a:pPr>
                <a:defRPr/>
              </a:pPr>
              <a:t>31</a:t>
            </a:fld>
            <a:endParaRPr lang="en-US" altLang="zh-TW"/>
          </a:p>
        </p:txBody>
      </p:sp>
      <p:sp>
        <p:nvSpPr>
          <p:cNvPr id="3" name="標題 2"/>
          <p:cNvSpPr>
            <a:spLocks noGrp="1"/>
          </p:cNvSpPr>
          <p:nvPr>
            <p:ph type="title"/>
          </p:nvPr>
        </p:nvSpPr>
        <p:spPr/>
        <p:txBody>
          <a:bodyPr/>
          <a:lstStyle/>
          <a:p>
            <a:r>
              <a:rPr lang="en-US" altLang="zh-TW" b="1" dirty="0"/>
              <a:t>Rotate an Image</a:t>
            </a:r>
            <a:endParaRPr lang="zh-TW" altLang="en-US" dirty="0"/>
          </a:p>
        </p:txBody>
      </p:sp>
      <p:sp>
        <p:nvSpPr>
          <p:cNvPr id="4" name="內容版面配置區 3"/>
          <p:cNvSpPr>
            <a:spLocks noGrp="1"/>
          </p:cNvSpPr>
          <p:nvPr>
            <p:ph sz="quarter" idx="12"/>
          </p:nvPr>
        </p:nvSpPr>
        <p:spPr>
          <a:xfrm>
            <a:off x="467544" y="1340768"/>
            <a:ext cx="7992690" cy="4973418"/>
          </a:xfrm>
        </p:spPr>
        <p:txBody>
          <a:bodyPr/>
          <a:lstStyle/>
          <a:p>
            <a:r>
              <a:rPr lang="en-US" altLang="zh-TW" dirty="0"/>
              <a:t>cv.GetRotationMatrix2D(center, angle, </a:t>
            </a:r>
            <a:r>
              <a:rPr lang="en-US" altLang="zh-TW" dirty="0" smtClean="0"/>
              <a:t>scale) </a:t>
            </a:r>
          </a:p>
          <a:p>
            <a:pPr lvl="1"/>
            <a:r>
              <a:rPr lang="en-US" altLang="zh-TW" dirty="0"/>
              <a:t>center – Center of the rotation in the source image.</a:t>
            </a:r>
          </a:p>
          <a:p>
            <a:pPr lvl="1"/>
            <a:r>
              <a:rPr lang="en-US" altLang="zh-TW" dirty="0"/>
              <a:t>angle – Rotation angle in degrees. Positive values mean counter-clockwise rotation (the coordinate origin is assumed to be the top-left corner).</a:t>
            </a:r>
          </a:p>
          <a:p>
            <a:pPr lvl="1"/>
            <a:r>
              <a:rPr lang="en-US" altLang="zh-TW" dirty="0"/>
              <a:t>scale – Isotropic scale factor</a:t>
            </a:r>
            <a:r>
              <a:rPr lang="en-US" altLang="zh-TW" dirty="0" smtClean="0"/>
              <a:t>.</a:t>
            </a:r>
            <a:endParaRPr lang="en-US" altLang="zh-TW" dirty="0"/>
          </a:p>
        </p:txBody>
      </p:sp>
      <p:pic>
        <p:nvPicPr>
          <p:cNvPr id="1027" name="Picture 3" descr="\begin{bmatrix} \alpha &amp;  \beta &amp; (1- \alpha )  \cdot \texttt{center.x} -  \beta \cdot \texttt{center.y} \\ - \beta &amp;  \alpha &amp;  \beta \cdot \texttt{center.x} + (1- \alpha )  \cdot \texttt{center.y} \end{bmat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739" y="4049698"/>
            <a:ext cx="6513633" cy="842282"/>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begin{array}{l} \alpha =  \texttt{scale} \cdot \cos \texttt{angle} , \\ \beta =  \texttt{scale} \cdot \sin \texttt{angle} \end{arr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5336" y="5207039"/>
            <a:ext cx="3703536" cy="792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321310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pPr>
              <a:defRPr/>
            </a:pPr>
            <a:fld id="{C3E24055-C280-453F-98F3-40A960E52EFC}" type="slidenum">
              <a:rPr lang="en-US" altLang="zh-TW" smtClean="0"/>
              <a:pPr>
                <a:defRPr/>
              </a:pPr>
              <a:t>32</a:t>
            </a:fld>
            <a:endParaRPr lang="en-US" altLang="zh-TW"/>
          </a:p>
        </p:txBody>
      </p:sp>
      <p:sp>
        <p:nvSpPr>
          <p:cNvPr id="3" name="標題 2"/>
          <p:cNvSpPr>
            <a:spLocks noGrp="1"/>
          </p:cNvSpPr>
          <p:nvPr>
            <p:ph type="title"/>
          </p:nvPr>
        </p:nvSpPr>
        <p:spPr/>
        <p:txBody>
          <a:bodyPr/>
          <a:lstStyle/>
          <a:p>
            <a:r>
              <a:rPr lang="en-US" altLang="zh-TW" dirty="0"/>
              <a:t>cv2.warpAffine</a:t>
            </a:r>
            <a:endParaRPr lang="zh-TW" altLang="en-US" dirty="0"/>
          </a:p>
        </p:txBody>
      </p:sp>
      <p:sp>
        <p:nvSpPr>
          <p:cNvPr id="4" name="內容版面配置區 3"/>
          <p:cNvSpPr>
            <a:spLocks noGrp="1"/>
          </p:cNvSpPr>
          <p:nvPr>
            <p:ph sz="quarter" idx="12"/>
          </p:nvPr>
        </p:nvSpPr>
        <p:spPr>
          <a:xfrm>
            <a:off x="107504" y="1268760"/>
            <a:ext cx="8712967" cy="5452715"/>
          </a:xfrm>
        </p:spPr>
        <p:txBody>
          <a:bodyPr/>
          <a:lstStyle/>
          <a:p>
            <a:r>
              <a:rPr lang="en-US" altLang="zh-TW" sz="2000" dirty="0"/>
              <a:t>cv2.warpAffine(</a:t>
            </a:r>
            <a:r>
              <a:rPr lang="en-US" altLang="zh-TW" sz="2000" dirty="0" err="1"/>
              <a:t>src</a:t>
            </a:r>
            <a:r>
              <a:rPr lang="en-US" altLang="zh-TW" sz="2000" dirty="0"/>
              <a:t>, M, </a:t>
            </a:r>
            <a:r>
              <a:rPr lang="en-US" altLang="zh-TW" sz="2000" dirty="0" err="1"/>
              <a:t>dsize</a:t>
            </a:r>
            <a:r>
              <a:rPr lang="en-US" altLang="zh-TW" sz="2000" dirty="0"/>
              <a:t>[, </a:t>
            </a:r>
            <a:r>
              <a:rPr lang="en-US" altLang="zh-TW" sz="2000" dirty="0" err="1"/>
              <a:t>dst</a:t>
            </a:r>
            <a:r>
              <a:rPr lang="en-US" altLang="zh-TW" sz="2000" dirty="0"/>
              <a:t>[, flags[, </a:t>
            </a:r>
            <a:r>
              <a:rPr lang="en-US" altLang="zh-TW" sz="2000" dirty="0" err="1"/>
              <a:t>borderMode</a:t>
            </a:r>
            <a:r>
              <a:rPr lang="en-US" altLang="zh-TW" sz="2000" dirty="0"/>
              <a:t>[, </a:t>
            </a:r>
            <a:r>
              <a:rPr lang="en-US" altLang="zh-TW" sz="2000" dirty="0" err="1"/>
              <a:t>borderValue</a:t>
            </a:r>
            <a:r>
              <a:rPr lang="en-US" altLang="zh-TW" sz="2000" dirty="0" smtClean="0"/>
              <a:t>]]]])</a:t>
            </a:r>
          </a:p>
          <a:p>
            <a:pPr lvl="1"/>
            <a:r>
              <a:rPr lang="en-US" altLang="zh-TW" dirty="0" err="1" smtClean="0"/>
              <a:t>src</a:t>
            </a:r>
            <a:r>
              <a:rPr lang="en-US" altLang="zh-TW" dirty="0" smtClean="0"/>
              <a:t> – input image.</a:t>
            </a:r>
          </a:p>
          <a:p>
            <a:pPr lvl="1"/>
            <a:r>
              <a:rPr lang="en-US" altLang="zh-TW" dirty="0" err="1" smtClean="0"/>
              <a:t>dst</a:t>
            </a:r>
            <a:r>
              <a:rPr lang="en-US" altLang="zh-TW" dirty="0" smtClean="0"/>
              <a:t> – output image that has the size </a:t>
            </a:r>
            <a:r>
              <a:rPr lang="en-US" altLang="zh-TW" dirty="0" err="1" smtClean="0"/>
              <a:t>dsize</a:t>
            </a:r>
            <a:r>
              <a:rPr lang="en-US" altLang="zh-TW" dirty="0" smtClean="0"/>
              <a:t> and the same type as </a:t>
            </a:r>
            <a:r>
              <a:rPr lang="en-US" altLang="zh-TW" dirty="0" err="1" smtClean="0"/>
              <a:t>src</a:t>
            </a:r>
            <a:r>
              <a:rPr lang="en-US" altLang="zh-TW" dirty="0" smtClean="0"/>
              <a:t> .</a:t>
            </a:r>
          </a:p>
          <a:p>
            <a:pPr lvl="1"/>
            <a:r>
              <a:rPr lang="en-US" altLang="zh-TW" b="1" dirty="0"/>
              <a:t>M</a:t>
            </a:r>
            <a:r>
              <a:rPr lang="en-US" altLang="zh-TW" b="1" dirty="0" smtClean="0"/>
              <a:t> </a:t>
            </a:r>
            <a:r>
              <a:rPr lang="en-US" altLang="zh-TW" b="1" dirty="0"/>
              <a:t>– </a:t>
            </a:r>
            <a:r>
              <a:rPr lang="en-US" altLang="zh-TW" b="1" dirty="0" smtClean="0"/>
              <a:t>2*3 </a:t>
            </a:r>
            <a:r>
              <a:rPr lang="en-US" altLang="zh-TW" b="1" dirty="0"/>
              <a:t>transformation matrix</a:t>
            </a:r>
            <a:r>
              <a:rPr lang="en-US" altLang="zh-TW" dirty="0"/>
              <a:t>.</a:t>
            </a:r>
          </a:p>
          <a:p>
            <a:pPr lvl="1"/>
            <a:r>
              <a:rPr lang="en-US" altLang="zh-TW" dirty="0" err="1"/>
              <a:t>dsize</a:t>
            </a:r>
            <a:r>
              <a:rPr lang="en-US" altLang="zh-TW" dirty="0"/>
              <a:t> – size of the output image.</a:t>
            </a:r>
          </a:p>
          <a:p>
            <a:pPr lvl="1"/>
            <a:r>
              <a:rPr lang="en-US" altLang="zh-TW" dirty="0"/>
              <a:t>flags – combination of interpolation </a:t>
            </a:r>
            <a:r>
              <a:rPr lang="en-US" altLang="zh-TW" dirty="0" smtClean="0"/>
              <a:t>methods.</a:t>
            </a:r>
            <a:endParaRPr lang="en-US" altLang="zh-TW" dirty="0"/>
          </a:p>
          <a:p>
            <a:pPr lvl="1"/>
            <a:r>
              <a:rPr lang="en-US" altLang="zh-TW" dirty="0" err="1"/>
              <a:t>borderMode</a:t>
            </a:r>
            <a:r>
              <a:rPr lang="en-US" altLang="zh-TW" dirty="0"/>
              <a:t> – pixel extrapolation </a:t>
            </a:r>
            <a:r>
              <a:rPr lang="en-US" altLang="zh-TW" dirty="0" smtClean="0"/>
              <a:t>method.</a:t>
            </a:r>
            <a:endParaRPr lang="en-US" altLang="zh-TW" dirty="0"/>
          </a:p>
          <a:p>
            <a:pPr lvl="1"/>
            <a:r>
              <a:rPr lang="en-US" altLang="zh-TW" dirty="0" err="1"/>
              <a:t>borderValue</a:t>
            </a:r>
            <a:r>
              <a:rPr lang="en-US" altLang="zh-TW" dirty="0"/>
              <a:t> – value used in case of a constant border; by default, it is 0.</a:t>
            </a:r>
            <a:endParaRPr lang="zh-TW" altLang="en-US" dirty="0"/>
          </a:p>
        </p:txBody>
      </p:sp>
    </p:spTree>
    <p:extLst>
      <p:ext uri="{BB962C8B-B14F-4D97-AF65-F5344CB8AC3E}">
        <p14:creationId xmlns:p14="http://schemas.microsoft.com/office/powerpoint/2010/main" val="17246274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pPr>
              <a:defRPr/>
            </a:pPr>
            <a:fld id="{C3E24055-C280-453F-98F3-40A960E52EFC}" type="slidenum">
              <a:rPr lang="en-US" altLang="zh-TW" smtClean="0"/>
              <a:pPr>
                <a:defRPr/>
              </a:pPr>
              <a:t>33</a:t>
            </a:fld>
            <a:endParaRPr lang="en-US" altLang="zh-TW"/>
          </a:p>
        </p:txBody>
      </p:sp>
      <p:sp>
        <p:nvSpPr>
          <p:cNvPr id="3" name="標題 2"/>
          <p:cNvSpPr>
            <a:spLocks noGrp="1"/>
          </p:cNvSpPr>
          <p:nvPr>
            <p:ph type="title"/>
          </p:nvPr>
        </p:nvSpPr>
        <p:spPr/>
        <p:txBody>
          <a:bodyPr/>
          <a:lstStyle/>
          <a:p>
            <a:r>
              <a:rPr lang="en-US" altLang="zh-TW" sz="2800" dirty="0"/>
              <a:t>shape attribute returns the height and width </a:t>
            </a:r>
            <a:endParaRPr lang="zh-TW" altLang="en-US" sz="2800" dirty="0"/>
          </a:p>
        </p:txBody>
      </p:sp>
      <p:sp>
        <p:nvSpPr>
          <p:cNvPr id="4" name="內容版面配置區 3"/>
          <p:cNvSpPr>
            <a:spLocks noGrp="1"/>
          </p:cNvSpPr>
          <p:nvPr>
            <p:ph sz="quarter" idx="12"/>
          </p:nvPr>
        </p:nvSpPr>
        <p:spPr/>
        <p:txBody>
          <a:bodyPr/>
          <a:lstStyle/>
          <a:p>
            <a:r>
              <a:rPr lang="en-US" altLang="zh-TW" b="1" dirty="0" err="1" smtClean="0"/>
              <a:t>img.shape</a:t>
            </a:r>
            <a:endParaRPr lang="en-US" altLang="zh-TW" b="1" dirty="0" smtClean="0"/>
          </a:p>
          <a:p>
            <a:pPr lvl="1"/>
            <a:r>
              <a:rPr lang="en-US" altLang="zh-TW" b="1" dirty="0" smtClean="0"/>
              <a:t>(Height, Width, Channel)</a:t>
            </a:r>
          </a:p>
          <a:p>
            <a:r>
              <a:rPr lang="en-US" altLang="zh-TW" b="1" dirty="0" smtClean="0"/>
              <a:t>height</a:t>
            </a:r>
            <a:r>
              <a:rPr lang="en-US" altLang="zh-TW" b="1" dirty="0"/>
              <a:t>, width = </a:t>
            </a:r>
            <a:r>
              <a:rPr lang="en-US" altLang="zh-TW" b="1" dirty="0" err="1"/>
              <a:t>img.shape</a:t>
            </a:r>
            <a:r>
              <a:rPr lang="en-US" altLang="zh-TW" b="1" dirty="0"/>
              <a:t>[0:2</a:t>
            </a:r>
            <a:r>
              <a:rPr lang="en-US" altLang="zh-TW" b="1" dirty="0" smtClean="0"/>
              <a:t>]</a:t>
            </a:r>
          </a:p>
          <a:p>
            <a:pPr lvl="1"/>
            <a:r>
              <a:rPr lang="en-US" altLang="zh-TW" b="1" dirty="0" smtClean="0"/>
              <a:t>Return height &amp; width</a:t>
            </a:r>
          </a:p>
          <a:p>
            <a:endParaRPr lang="en-US" altLang="zh-TW" b="1" dirty="0" smtClean="0"/>
          </a:p>
          <a:p>
            <a:endParaRPr lang="zh-TW" altLang="en-US" b="1" dirty="0"/>
          </a:p>
        </p:txBody>
      </p:sp>
    </p:spTree>
    <p:extLst>
      <p:ext uri="{BB962C8B-B14F-4D97-AF65-F5344CB8AC3E}">
        <p14:creationId xmlns:p14="http://schemas.microsoft.com/office/powerpoint/2010/main" val="9773618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pPr>
              <a:defRPr/>
            </a:pPr>
            <a:fld id="{C3E24055-C280-453F-98F3-40A960E52EFC}" type="slidenum">
              <a:rPr lang="en-US" altLang="zh-TW" smtClean="0"/>
              <a:pPr>
                <a:defRPr/>
              </a:pPr>
              <a:t>34</a:t>
            </a:fld>
            <a:endParaRPr lang="en-US" altLang="zh-TW"/>
          </a:p>
        </p:txBody>
      </p:sp>
      <p:sp>
        <p:nvSpPr>
          <p:cNvPr id="3" name="標題 2"/>
          <p:cNvSpPr>
            <a:spLocks noGrp="1"/>
          </p:cNvSpPr>
          <p:nvPr>
            <p:ph type="title"/>
          </p:nvPr>
        </p:nvSpPr>
        <p:spPr/>
        <p:txBody>
          <a:bodyPr/>
          <a:lstStyle/>
          <a:p>
            <a:r>
              <a:rPr lang="en-US" altLang="zh-TW" b="1" dirty="0"/>
              <a:t>Rotate an </a:t>
            </a:r>
            <a:r>
              <a:rPr lang="en-US" altLang="zh-TW" b="1" dirty="0" smtClean="0"/>
              <a:t>Image (ex10)</a:t>
            </a:r>
            <a:endParaRPr lang="en-US" altLang="zh-TW" b="1" dirty="0"/>
          </a:p>
        </p:txBody>
      </p:sp>
      <p:sp>
        <p:nvSpPr>
          <p:cNvPr id="4" name="內容版面配置區 3"/>
          <p:cNvSpPr>
            <a:spLocks noGrp="1"/>
          </p:cNvSpPr>
          <p:nvPr>
            <p:ph sz="quarter" idx="12"/>
          </p:nvPr>
        </p:nvSpPr>
        <p:spPr>
          <a:xfrm>
            <a:off x="541710" y="1249537"/>
            <a:ext cx="7992690" cy="5471938"/>
          </a:xfrm>
        </p:spPr>
        <p:txBody>
          <a:bodyPr/>
          <a:lstStyle/>
          <a:p>
            <a:pPr marL="0" indent="0">
              <a:buNone/>
            </a:pPr>
            <a:r>
              <a:rPr lang="en-US" altLang="zh-TW" sz="1800" dirty="0">
                <a:solidFill>
                  <a:srgbClr val="0070C0"/>
                </a:solidFill>
              </a:rPr>
              <a:t>import cv2</a:t>
            </a:r>
          </a:p>
          <a:p>
            <a:pPr marL="0" indent="0">
              <a:buNone/>
            </a:pPr>
            <a:r>
              <a:rPr lang="en-US" altLang="zh-TW" sz="1800" dirty="0" err="1">
                <a:solidFill>
                  <a:srgbClr val="0070C0"/>
                </a:solidFill>
              </a:rPr>
              <a:t>img</a:t>
            </a:r>
            <a:r>
              <a:rPr lang="en-US" altLang="zh-TW" sz="1800" dirty="0">
                <a:solidFill>
                  <a:srgbClr val="0070C0"/>
                </a:solidFill>
              </a:rPr>
              <a:t> = cv2.imread("mcut.png")</a:t>
            </a:r>
          </a:p>
          <a:p>
            <a:pPr marL="0" indent="0">
              <a:buNone/>
            </a:pPr>
            <a:r>
              <a:rPr lang="en-US" altLang="zh-TW" sz="1800" dirty="0">
                <a:solidFill>
                  <a:srgbClr val="0070C0"/>
                </a:solidFill>
              </a:rPr>
              <a:t>print(type(</a:t>
            </a:r>
            <a:r>
              <a:rPr lang="en-US" altLang="zh-TW" sz="1800" dirty="0" err="1">
                <a:solidFill>
                  <a:srgbClr val="0070C0"/>
                </a:solidFill>
              </a:rPr>
              <a:t>img</a:t>
            </a:r>
            <a:r>
              <a:rPr lang="en-US" altLang="zh-TW" sz="1800" dirty="0">
                <a:solidFill>
                  <a:srgbClr val="0070C0"/>
                </a:solidFill>
              </a:rPr>
              <a:t>))</a:t>
            </a:r>
          </a:p>
          <a:p>
            <a:pPr marL="0" indent="0">
              <a:buNone/>
            </a:pPr>
            <a:r>
              <a:rPr lang="en-US" altLang="zh-TW" sz="1800" dirty="0">
                <a:solidFill>
                  <a:srgbClr val="0070C0"/>
                </a:solidFill>
              </a:rPr>
              <a:t>height, width = </a:t>
            </a:r>
            <a:r>
              <a:rPr lang="en-US" altLang="zh-TW" sz="1800" dirty="0" err="1">
                <a:solidFill>
                  <a:srgbClr val="0070C0"/>
                </a:solidFill>
              </a:rPr>
              <a:t>img.shape</a:t>
            </a:r>
            <a:r>
              <a:rPr lang="en-US" altLang="zh-TW" sz="1800" dirty="0">
                <a:solidFill>
                  <a:srgbClr val="0070C0"/>
                </a:solidFill>
              </a:rPr>
              <a:t>[0:2]</a:t>
            </a:r>
          </a:p>
          <a:p>
            <a:pPr marL="0" indent="0">
              <a:buNone/>
            </a:pPr>
            <a:r>
              <a:rPr lang="en-US" altLang="zh-TW" sz="1800" dirty="0">
                <a:solidFill>
                  <a:srgbClr val="0070C0"/>
                </a:solidFill>
              </a:rPr>
              <a:t>print(</a:t>
            </a:r>
            <a:r>
              <a:rPr lang="en-US" altLang="zh-TW" sz="1800" dirty="0" err="1">
                <a:solidFill>
                  <a:srgbClr val="0070C0"/>
                </a:solidFill>
              </a:rPr>
              <a:t>img.shape</a:t>
            </a:r>
            <a:r>
              <a:rPr lang="en-US" altLang="zh-TW" sz="1800" dirty="0">
                <a:solidFill>
                  <a:srgbClr val="0070C0"/>
                </a:solidFill>
              </a:rPr>
              <a:t>)</a:t>
            </a:r>
          </a:p>
          <a:p>
            <a:pPr marL="0" indent="0">
              <a:buNone/>
            </a:pPr>
            <a:r>
              <a:rPr lang="en-US" altLang="zh-TW" sz="1800" dirty="0">
                <a:solidFill>
                  <a:srgbClr val="0070C0"/>
                </a:solidFill>
              </a:rPr>
              <a:t>print(height, width, </a:t>
            </a:r>
            <a:r>
              <a:rPr lang="en-US" altLang="zh-TW" sz="1800" dirty="0" err="1">
                <a:solidFill>
                  <a:srgbClr val="0070C0"/>
                </a:solidFill>
              </a:rPr>
              <a:t>img.shape</a:t>
            </a:r>
            <a:r>
              <a:rPr lang="en-US" altLang="zh-TW" sz="1800" dirty="0">
                <a:solidFill>
                  <a:srgbClr val="0070C0"/>
                </a:solidFill>
              </a:rPr>
              <a:t>[0:2])</a:t>
            </a:r>
          </a:p>
          <a:p>
            <a:pPr marL="0" indent="0">
              <a:buNone/>
            </a:pPr>
            <a:r>
              <a:rPr lang="en-US" altLang="zh-TW" sz="1800" dirty="0">
                <a:solidFill>
                  <a:srgbClr val="0070C0"/>
                </a:solidFill>
              </a:rPr>
              <a:t>cv2.imshow('Original Image', </a:t>
            </a:r>
            <a:r>
              <a:rPr lang="en-US" altLang="zh-TW" sz="1800" dirty="0" err="1">
                <a:solidFill>
                  <a:srgbClr val="0070C0"/>
                </a:solidFill>
              </a:rPr>
              <a:t>img</a:t>
            </a:r>
            <a:r>
              <a:rPr lang="en-US" altLang="zh-TW" sz="1800" dirty="0">
                <a:solidFill>
                  <a:srgbClr val="0070C0"/>
                </a:solidFill>
              </a:rPr>
              <a:t>) </a:t>
            </a:r>
          </a:p>
          <a:p>
            <a:pPr marL="0" indent="0">
              <a:buNone/>
            </a:pPr>
            <a:r>
              <a:rPr lang="en-US" altLang="zh-TW" sz="1800" dirty="0">
                <a:solidFill>
                  <a:srgbClr val="0070C0"/>
                </a:solidFill>
              </a:rPr>
              <a:t>#cv2.getRotationMatrix2D(center, angle, scale)</a:t>
            </a:r>
          </a:p>
          <a:p>
            <a:pPr marL="0" indent="0">
              <a:buNone/>
            </a:pPr>
            <a:r>
              <a:rPr lang="en-US" altLang="zh-TW" sz="1800" dirty="0" err="1">
                <a:solidFill>
                  <a:srgbClr val="0070C0"/>
                </a:solidFill>
              </a:rPr>
              <a:t>rotationMatrix</a:t>
            </a:r>
            <a:r>
              <a:rPr lang="en-US" altLang="zh-TW" sz="1800" dirty="0">
                <a:solidFill>
                  <a:srgbClr val="0070C0"/>
                </a:solidFill>
              </a:rPr>
              <a:t> = cv2.getRotationMatrix2D((width/2, height/2), 90, .5)</a:t>
            </a:r>
          </a:p>
          <a:p>
            <a:pPr marL="0" indent="0">
              <a:buNone/>
            </a:pPr>
            <a:r>
              <a:rPr lang="en-US" altLang="zh-TW" sz="1800" dirty="0" err="1">
                <a:solidFill>
                  <a:srgbClr val="0070C0"/>
                </a:solidFill>
              </a:rPr>
              <a:t>rotatedImage</a:t>
            </a:r>
            <a:r>
              <a:rPr lang="en-US" altLang="zh-TW" sz="1800" dirty="0">
                <a:solidFill>
                  <a:srgbClr val="0070C0"/>
                </a:solidFill>
              </a:rPr>
              <a:t> = cv2.warpAffine(</a:t>
            </a:r>
            <a:r>
              <a:rPr lang="en-US" altLang="zh-TW" sz="1800" dirty="0" err="1">
                <a:solidFill>
                  <a:srgbClr val="0070C0"/>
                </a:solidFill>
              </a:rPr>
              <a:t>img</a:t>
            </a:r>
            <a:r>
              <a:rPr lang="en-US" altLang="zh-TW" sz="1800" dirty="0">
                <a:solidFill>
                  <a:srgbClr val="0070C0"/>
                </a:solidFill>
              </a:rPr>
              <a:t>, </a:t>
            </a:r>
            <a:r>
              <a:rPr lang="en-US" altLang="zh-TW" sz="1800" dirty="0" err="1">
                <a:solidFill>
                  <a:srgbClr val="0070C0"/>
                </a:solidFill>
              </a:rPr>
              <a:t>rotationMatrix</a:t>
            </a:r>
            <a:r>
              <a:rPr lang="en-US" altLang="zh-TW" sz="1800" dirty="0">
                <a:solidFill>
                  <a:srgbClr val="0070C0"/>
                </a:solidFill>
              </a:rPr>
              <a:t>, </a:t>
            </a:r>
          </a:p>
          <a:p>
            <a:pPr marL="0" indent="0">
              <a:buNone/>
            </a:pPr>
            <a:r>
              <a:rPr lang="en-US" altLang="zh-TW" sz="1800" dirty="0">
                <a:solidFill>
                  <a:srgbClr val="0070C0"/>
                </a:solidFill>
              </a:rPr>
              <a:t>                              </a:t>
            </a:r>
            <a:r>
              <a:rPr lang="en-US" altLang="zh-TW" sz="1800" dirty="0" err="1">
                <a:solidFill>
                  <a:srgbClr val="0070C0"/>
                </a:solidFill>
              </a:rPr>
              <a:t>dsize</a:t>
            </a:r>
            <a:r>
              <a:rPr lang="en-US" altLang="zh-TW" sz="1800" dirty="0">
                <a:solidFill>
                  <a:srgbClr val="0070C0"/>
                </a:solidFill>
              </a:rPr>
              <a:t>=(width, height), </a:t>
            </a:r>
            <a:r>
              <a:rPr lang="en-US" altLang="zh-TW" sz="1800" dirty="0" err="1">
                <a:solidFill>
                  <a:srgbClr val="0070C0"/>
                </a:solidFill>
              </a:rPr>
              <a:t>borderValue</a:t>
            </a:r>
            <a:r>
              <a:rPr lang="en-US" altLang="zh-TW" sz="1800" dirty="0">
                <a:solidFill>
                  <a:srgbClr val="0070C0"/>
                </a:solidFill>
              </a:rPr>
              <a:t>=(255,255,255))</a:t>
            </a:r>
          </a:p>
          <a:p>
            <a:pPr marL="0" indent="0">
              <a:buNone/>
            </a:pPr>
            <a:r>
              <a:rPr lang="en-US" altLang="zh-TW" sz="1800" dirty="0">
                <a:solidFill>
                  <a:srgbClr val="0070C0"/>
                </a:solidFill>
              </a:rPr>
              <a:t>cv2.imshow('Rotated Image', </a:t>
            </a:r>
            <a:r>
              <a:rPr lang="en-US" altLang="zh-TW" sz="1800" dirty="0" err="1">
                <a:solidFill>
                  <a:srgbClr val="0070C0"/>
                </a:solidFill>
              </a:rPr>
              <a:t>rotatedImage</a:t>
            </a:r>
            <a:r>
              <a:rPr lang="en-US" altLang="zh-TW" sz="1800" dirty="0">
                <a:solidFill>
                  <a:srgbClr val="0070C0"/>
                </a:solidFill>
              </a:rPr>
              <a:t>)</a:t>
            </a:r>
          </a:p>
          <a:p>
            <a:pPr marL="0" indent="0">
              <a:buNone/>
            </a:pPr>
            <a:r>
              <a:rPr lang="en-US" altLang="zh-TW" sz="1800" dirty="0">
                <a:solidFill>
                  <a:srgbClr val="0070C0"/>
                </a:solidFill>
              </a:rPr>
              <a:t>cv2.waitKey()</a:t>
            </a:r>
          </a:p>
          <a:p>
            <a:pPr marL="0" indent="0">
              <a:buNone/>
            </a:pPr>
            <a:r>
              <a:rPr lang="en-US" altLang="zh-TW" sz="1800" dirty="0">
                <a:solidFill>
                  <a:srgbClr val="0070C0"/>
                </a:solidFill>
              </a:rPr>
              <a:t>cv2.destroyAllWindows()</a:t>
            </a:r>
            <a:endParaRPr lang="zh-TW" altLang="en-US" sz="1800" dirty="0">
              <a:solidFill>
                <a:srgbClr val="0070C0"/>
              </a:solidFill>
            </a:endParaRPr>
          </a:p>
        </p:txBody>
      </p:sp>
      <p:pic>
        <p:nvPicPr>
          <p:cNvPr id="5" name="圖片 4"/>
          <p:cNvPicPr>
            <a:picLocks noChangeAspect="1"/>
          </p:cNvPicPr>
          <p:nvPr/>
        </p:nvPicPr>
        <p:blipFill>
          <a:blip r:embed="rId2"/>
          <a:stretch>
            <a:fillRect/>
          </a:stretch>
        </p:blipFill>
        <p:spPr>
          <a:xfrm>
            <a:off x="6192868" y="977277"/>
            <a:ext cx="2304256" cy="1602681"/>
          </a:xfrm>
          <a:prstGeom prst="rect">
            <a:avLst/>
          </a:prstGeom>
        </p:spPr>
      </p:pic>
      <p:pic>
        <p:nvPicPr>
          <p:cNvPr id="7" name="圖片 6"/>
          <p:cNvPicPr>
            <a:picLocks noChangeAspect="1"/>
          </p:cNvPicPr>
          <p:nvPr/>
        </p:nvPicPr>
        <p:blipFill>
          <a:blip r:embed="rId3"/>
          <a:stretch>
            <a:fillRect/>
          </a:stretch>
        </p:blipFill>
        <p:spPr>
          <a:xfrm>
            <a:off x="6192868" y="2636912"/>
            <a:ext cx="2448272" cy="1702848"/>
          </a:xfrm>
          <a:prstGeom prst="rect">
            <a:avLst/>
          </a:prstGeom>
        </p:spPr>
      </p:pic>
    </p:spTree>
    <p:extLst>
      <p:ext uri="{BB962C8B-B14F-4D97-AF65-F5344CB8AC3E}">
        <p14:creationId xmlns:p14="http://schemas.microsoft.com/office/powerpoint/2010/main" val="143551006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pPr>
              <a:defRPr/>
            </a:pPr>
            <a:fld id="{C3E24055-C280-453F-98F3-40A960E52EFC}" type="slidenum">
              <a:rPr lang="en-US" altLang="zh-TW" smtClean="0"/>
              <a:pPr>
                <a:defRPr/>
              </a:pPr>
              <a:t>35</a:t>
            </a:fld>
            <a:endParaRPr lang="en-US" altLang="zh-TW"/>
          </a:p>
        </p:txBody>
      </p:sp>
      <p:sp>
        <p:nvSpPr>
          <p:cNvPr id="3" name="標題 2"/>
          <p:cNvSpPr>
            <a:spLocks noGrp="1"/>
          </p:cNvSpPr>
          <p:nvPr>
            <p:ph type="title"/>
          </p:nvPr>
        </p:nvSpPr>
        <p:spPr/>
        <p:txBody>
          <a:bodyPr/>
          <a:lstStyle/>
          <a:p>
            <a:r>
              <a:rPr lang="en-US" altLang="zh-TW" dirty="0"/>
              <a:t>interpolation methods</a:t>
            </a:r>
            <a:endParaRPr lang="zh-TW" altLang="en-US" dirty="0"/>
          </a:p>
        </p:txBody>
      </p:sp>
      <p:sp>
        <p:nvSpPr>
          <p:cNvPr id="4" name="內容版面配置區 3"/>
          <p:cNvSpPr>
            <a:spLocks noGrp="1"/>
          </p:cNvSpPr>
          <p:nvPr>
            <p:ph sz="quarter" idx="12"/>
          </p:nvPr>
        </p:nvSpPr>
        <p:spPr/>
        <p:txBody>
          <a:bodyPr/>
          <a:lstStyle/>
          <a:p>
            <a:r>
              <a:rPr lang="en-US" altLang="zh-TW" sz="2000" dirty="0"/>
              <a:t>INTER_NEAREST – a nearest-neighbor interpolation</a:t>
            </a:r>
          </a:p>
          <a:p>
            <a:r>
              <a:rPr lang="en-US" altLang="zh-TW" sz="2000" dirty="0"/>
              <a:t>INTER_LINEAR – a bilinear interpolation (used by default)</a:t>
            </a:r>
          </a:p>
          <a:p>
            <a:r>
              <a:rPr lang="en-US" altLang="zh-TW" sz="2000" dirty="0"/>
              <a:t>INTER_AREA – resampling using pixel area relation. It may be a preferred method for image decimation, as it gives </a:t>
            </a:r>
            <a:r>
              <a:rPr lang="en-US" altLang="zh-TW" sz="2000" dirty="0" err="1"/>
              <a:t>moire</a:t>
            </a:r>
            <a:r>
              <a:rPr lang="en-US" altLang="zh-TW" sz="2000" dirty="0"/>
              <a:t>’-free results. But when the image is zoomed, it is similar to </a:t>
            </a:r>
            <a:r>
              <a:rPr lang="en-US" altLang="zh-TW" sz="2000" dirty="0" err="1"/>
              <a:t>theINTER_NEAREST</a:t>
            </a:r>
            <a:r>
              <a:rPr lang="en-US" altLang="zh-TW" sz="2000" dirty="0"/>
              <a:t> method.</a:t>
            </a:r>
          </a:p>
          <a:p>
            <a:r>
              <a:rPr lang="en-US" altLang="zh-TW" sz="2000" dirty="0"/>
              <a:t>INTER_CUBIC – a </a:t>
            </a:r>
            <a:r>
              <a:rPr lang="en-US" altLang="zh-TW" sz="2000" dirty="0" err="1"/>
              <a:t>bicubic</a:t>
            </a:r>
            <a:r>
              <a:rPr lang="en-US" altLang="zh-TW" sz="2000" dirty="0"/>
              <a:t> interpolation over 4×4 pixel neighborhood</a:t>
            </a:r>
          </a:p>
          <a:p>
            <a:r>
              <a:rPr lang="en-US" altLang="zh-TW" sz="2000" dirty="0"/>
              <a:t>INTER_LANCZOS4 – a </a:t>
            </a:r>
            <a:r>
              <a:rPr lang="en-US" altLang="zh-TW" sz="2000" dirty="0" err="1"/>
              <a:t>Lanczos</a:t>
            </a:r>
            <a:r>
              <a:rPr lang="en-US" altLang="zh-TW" sz="2000" dirty="0"/>
              <a:t> interpolation over 8×8 pixel neighborhood</a:t>
            </a:r>
            <a:endParaRPr lang="zh-TW" altLang="en-US" sz="2000" dirty="0"/>
          </a:p>
        </p:txBody>
      </p:sp>
    </p:spTree>
    <p:extLst>
      <p:ext uri="{BB962C8B-B14F-4D97-AF65-F5344CB8AC3E}">
        <p14:creationId xmlns:p14="http://schemas.microsoft.com/office/powerpoint/2010/main" val="15654046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pPr>
              <a:defRPr/>
            </a:pPr>
            <a:fld id="{C3E24055-C280-453F-98F3-40A960E52EFC}" type="slidenum">
              <a:rPr lang="en-US" altLang="zh-TW" smtClean="0"/>
              <a:pPr>
                <a:defRPr/>
              </a:pPr>
              <a:t>36</a:t>
            </a:fld>
            <a:endParaRPr lang="en-US" altLang="zh-TW"/>
          </a:p>
        </p:txBody>
      </p:sp>
      <p:sp>
        <p:nvSpPr>
          <p:cNvPr id="3" name="標題 2"/>
          <p:cNvSpPr>
            <a:spLocks noGrp="1"/>
          </p:cNvSpPr>
          <p:nvPr>
            <p:ph type="title"/>
          </p:nvPr>
        </p:nvSpPr>
        <p:spPr/>
        <p:txBody>
          <a:bodyPr/>
          <a:lstStyle/>
          <a:p>
            <a:r>
              <a:rPr lang="en-US" altLang="zh-TW" dirty="0"/>
              <a:t>interpolation methods</a:t>
            </a:r>
            <a:endParaRPr lang="zh-TW" altLang="en-US" dirty="0"/>
          </a:p>
        </p:txBody>
      </p:sp>
      <p:pic>
        <p:nvPicPr>
          <p:cNvPr id="5" name="圖片 4"/>
          <p:cNvPicPr>
            <a:picLocks noChangeAspect="1"/>
          </p:cNvPicPr>
          <p:nvPr/>
        </p:nvPicPr>
        <p:blipFill>
          <a:blip r:embed="rId2"/>
          <a:stretch>
            <a:fillRect/>
          </a:stretch>
        </p:blipFill>
        <p:spPr>
          <a:xfrm>
            <a:off x="455888" y="1274311"/>
            <a:ext cx="1800000" cy="1800000"/>
          </a:xfrm>
          <a:prstGeom prst="rect">
            <a:avLst/>
          </a:prstGeom>
          <a:ln>
            <a:solidFill>
              <a:schemeClr val="tx1"/>
            </a:solidFill>
          </a:ln>
        </p:spPr>
      </p:pic>
      <p:pic>
        <p:nvPicPr>
          <p:cNvPr id="6" name="圖片 5"/>
          <p:cNvPicPr>
            <a:picLocks noChangeAspect="1"/>
          </p:cNvPicPr>
          <p:nvPr/>
        </p:nvPicPr>
        <p:blipFill>
          <a:blip r:embed="rId3"/>
          <a:stretch>
            <a:fillRect/>
          </a:stretch>
        </p:blipFill>
        <p:spPr>
          <a:xfrm>
            <a:off x="2751504" y="1454311"/>
            <a:ext cx="720000" cy="720000"/>
          </a:xfrm>
          <a:prstGeom prst="rect">
            <a:avLst/>
          </a:prstGeom>
          <a:ln>
            <a:solidFill>
              <a:schemeClr val="tx1"/>
            </a:solidFill>
          </a:ln>
        </p:spPr>
      </p:pic>
      <p:pic>
        <p:nvPicPr>
          <p:cNvPr id="7" name="圖片 6"/>
          <p:cNvPicPr>
            <a:picLocks noChangeAspect="1"/>
          </p:cNvPicPr>
          <p:nvPr/>
        </p:nvPicPr>
        <p:blipFill>
          <a:blip r:embed="rId4"/>
          <a:stretch>
            <a:fillRect/>
          </a:stretch>
        </p:blipFill>
        <p:spPr>
          <a:xfrm>
            <a:off x="2714910" y="2483644"/>
            <a:ext cx="720000" cy="720000"/>
          </a:xfrm>
          <a:prstGeom prst="rect">
            <a:avLst/>
          </a:prstGeom>
          <a:ln>
            <a:solidFill>
              <a:schemeClr val="tx1"/>
            </a:solidFill>
          </a:ln>
        </p:spPr>
      </p:pic>
      <p:pic>
        <p:nvPicPr>
          <p:cNvPr id="8" name="圖片 7"/>
          <p:cNvPicPr>
            <a:picLocks noChangeAspect="1"/>
          </p:cNvPicPr>
          <p:nvPr/>
        </p:nvPicPr>
        <p:blipFill>
          <a:blip r:embed="rId5"/>
          <a:stretch>
            <a:fillRect/>
          </a:stretch>
        </p:blipFill>
        <p:spPr>
          <a:xfrm>
            <a:off x="2714910" y="3479022"/>
            <a:ext cx="720000" cy="720000"/>
          </a:xfrm>
          <a:prstGeom prst="rect">
            <a:avLst/>
          </a:prstGeom>
          <a:ln>
            <a:solidFill>
              <a:schemeClr val="tx1"/>
            </a:solidFill>
          </a:ln>
        </p:spPr>
      </p:pic>
      <p:pic>
        <p:nvPicPr>
          <p:cNvPr id="9" name="圖片 8"/>
          <p:cNvPicPr>
            <a:picLocks noChangeAspect="1"/>
          </p:cNvPicPr>
          <p:nvPr/>
        </p:nvPicPr>
        <p:blipFill>
          <a:blip r:embed="rId6"/>
          <a:stretch>
            <a:fillRect/>
          </a:stretch>
        </p:blipFill>
        <p:spPr>
          <a:xfrm>
            <a:off x="2688846" y="4474400"/>
            <a:ext cx="720000" cy="720000"/>
          </a:xfrm>
          <a:prstGeom prst="rect">
            <a:avLst/>
          </a:prstGeom>
          <a:ln>
            <a:solidFill>
              <a:schemeClr val="tx1"/>
            </a:solidFill>
          </a:ln>
        </p:spPr>
      </p:pic>
      <p:pic>
        <p:nvPicPr>
          <p:cNvPr id="10" name="圖片 9"/>
          <p:cNvPicPr>
            <a:picLocks noChangeAspect="1"/>
          </p:cNvPicPr>
          <p:nvPr/>
        </p:nvPicPr>
        <p:blipFill>
          <a:blip r:embed="rId7"/>
          <a:stretch>
            <a:fillRect/>
          </a:stretch>
        </p:blipFill>
        <p:spPr>
          <a:xfrm>
            <a:off x="2682513" y="5443960"/>
            <a:ext cx="720000" cy="720000"/>
          </a:xfrm>
          <a:prstGeom prst="rect">
            <a:avLst/>
          </a:prstGeom>
          <a:ln>
            <a:solidFill>
              <a:schemeClr val="tx1"/>
            </a:solidFill>
          </a:ln>
        </p:spPr>
      </p:pic>
      <p:sp>
        <p:nvSpPr>
          <p:cNvPr id="11" name="矩形 10"/>
          <p:cNvSpPr/>
          <p:nvPr/>
        </p:nvSpPr>
        <p:spPr>
          <a:xfrm>
            <a:off x="323528" y="3141438"/>
            <a:ext cx="1778051" cy="369332"/>
          </a:xfrm>
          <a:prstGeom prst="rect">
            <a:avLst/>
          </a:prstGeom>
        </p:spPr>
        <p:txBody>
          <a:bodyPr wrap="none">
            <a:spAutoFit/>
          </a:bodyPr>
          <a:lstStyle/>
          <a:p>
            <a:r>
              <a:rPr lang="en-US" altLang="zh-TW" smtClean="0"/>
              <a:t>default image</a:t>
            </a:r>
            <a:endParaRPr lang="zh-TW" altLang="en-US" dirty="0"/>
          </a:p>
        </p:txBody>
      </p:sp>
      <p:sp>
        <p:nvSpPr>
          <p:cNvPr id="13" name="矩形 12"/>
          <p:cNvSpPr/>
          <p:nvPr/>
        </p:nvSpPr>
        <p:spPr>
          <a:xfrm>
            <a:off x="3739885" y="1628455"/>
            <a:ext cx="2159566" cy="369332"/>
          </a:xfrm>
          <a:prstGeom prst="rect">
            <a:avLst/>
          </a:prstGeom>
        </p:spPr>
        <p:txBody>
          <a:bodyPr wrap="none">
            <a:spAutoFit/>
          </a:bodyPr>
          <a:lstStyle/>
          <a:p>
            <a:r>
              <a:rPr lang="en-US" altLang="zh-TW" dirty="0"/>
              <a:t>cv2.INTER_AREA</a:t>
            </a:r>
            <a:endParaRPr lang="zh-TW" altLang="en-US" dirty="0"/>
          </a:p>
        </p:txBody>
      </p:sp>
      <p:sp>
        <p:nvSpPr>
          <p:cNvPr id="14" name="矩形 13"/>
          <p:cNvSpPr/>
          <p:nvPr/>
        </p:nvSpPr>
        <p:spPr>
          <a:xfrm>
            <a:off x="3719461" y="2701214"/>
            <a:ext cx="2287806" cy="369332"/>
          </a:xfrm>
          <a:prstGeom prst="rect">
            <a:avLst/>
          </a:prstGeom>
        </p:spPr>
        <p:txBody>
          <a:bodyPr wrap="none">
            <a:spAutoFit/>
          </a:bodyPr>
          <a:lstStyle/>
          <a:p>
            <a:r>
              <a:rPr lang="en-US" altLang="zh-TW" dirty="0"/>
              <a:t>cv2.INTER_CUBIC</a:t>
            </a:r>
            <a:endParaRPr lang="zh-TW" altLang="en-US" dirty="0"/>
          </a:p>
        </p:txBody>
      </p:sp>
      <p:sp>
        <p:nvSpPr>
          <p:cNvPr id="15" name="矩形 14"/>
          <p:cNvSpPr/>
          <p:nvPr/>
        </p:nvSpPr>
        <p:spPr>
          <a:xfrm>
            <a:off x="3719461" y="3635679"/>
            <a:ext cx="2801729" cy="369332"/>
          </a:xfrm>
          <a:prstGeom prst="rect">
            <a:avLst/>
          </a:prstGeom>
        </p:spPr>
        <p:txBody>
          <a:bodyPr wrap="none">
            <a:spAutoFit/>
          </a:bodyPr>
          <a:lstStyle/>
          <a:p>
            <a:r>
              <a:rPr lang="en-US" altLang="zh-TW" dirty="0"/>
              <a:t>cv2.INTER_LANCZOS4</a:t>
            </a:r>
            <a:endParaRPr lang="zh-TW" altLang="en-US" dirty="0"/>
          </a:p>
        </p:txBody>
      </p:sp>
      <p:sp>
        <p:nvSpPr>
          <p:cNvPr id="16" name="矩形 15"/>
          <p:cNvSpPr/>
          <p:nvPr/>
        </p:nvSpPr>
        <p:spPr>
          <a:xfrm>
            <a:off x="3719461" y="4652391"/>
            <a:ext cx="2621230" cy="369332"/>
          </a:xfrm>
          <a:prstGeom prst="rect">
            <a:avLst/>
          </a:prstGeom>
        </p:spPr>
        <p:txBody>
          <a:bodyPr wrap="none">
            <a:spAutoFit/>
          </a:bodyPr>
          <a:lstStyle/>
          <a:p>
            <a:r>
              <a:rPr lang="en-US" altLang="zh-TW" dirty="0"/>
              <a:t>cv2.INTER_NEAREST</a:t>
            </a:r>
            <a:endParaRPr lang="zh-TW" altLang="en-US" dirty="0"/>
          </a:p>
        </p:txBody>
      </p:sp>
      <p:sp>
        <p:nvSpPr>
          <p:cNvPr id="17" name="矩形 16"/>
          <p:cNvSpPr/>
          <p:nvPr/>
        </p:nvSpPr>
        <p:spPr>
          <a:xfrm>
            <a:off x="3723813" y="5544249"/>
            <a:ext cx="2401619" cy="369332"/>
          </a:xfrm>
          <a:prstGeom prst="rect">
            <a:avLst/>
          </a:prstGeom>
        </p:spPr>
        <p:txBody>
          <a:bodyPr wrap="none">
            <a:spAutoFit/>
          </a:bodyPr>
          <a:lstStyle/>
          <a:p>
            <a:r>
              <a:rPr lang="en-US" altLang="zh-TW" dirty="0"/>
              <a:t>cv2.INTER_LINEAR</a:t>
            </a:r>
            <a:endParaRPr lang="zh-TW" altLang="en-US" dirty="0"/>
          </a:p>
        </p:txBody>
      </p:sp>
    </p:spTree>
    <p:extLst>
      <p:ext uri="{BB962C8B-B14F-4D97-AF65-F5344CB8AC3E}">
        <p14:creationId xmlns:p14="http://schemas.microsoft.com/office/powerpoint/2010/main" val="39298132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pPr>
              <a:defRPr/>
            </a:pPr>
            <a:fld id="{C3E24055-C280-453F-98F3-40A960E52EFC}" type="slidenum">
              <a:rPr lang="en-US" altLang="zh-TW" smtClean="0"/>
              <a:pPr>
                <a:defRPr/>
              </a:pPr>
              <a:t>37</a:t>
            </a:fld>
            <a:endParaRPr lang="en-US" altLang="zh-TW"/>
          </a:p>
        </p:txBody>
      </p:sp>
      <p:sp>
        <p:nvSpPr>
          <p:cNvPr id="3" name="標題 2"/>
          <p:cNvSpPr>
            <a:spLocks noGrp="1"/>
          </p:cNvSpPr>
          <p:nvPr>
            <p:ph type="title"/>
          </p:nvPr>
        </p:nvSpPr>
        <p:spPr/>
        <p:txBody>
          <a:bodyPr/>
          <a:lstStyle/>
          <a:p>
            <a:endParaRPr lang="zh-TW" altLang="en-US"/>
          </a:p>
        </p:txBody>
      </p:sp>
      <p:sp>
        <p:nvSpPr>
          <p:cNvPr id="4" name="內容版面配置區 3"/>
          <p:cNvSpPr>
            <a:spLocks noGrp="1"/>
          </p:cNvSpPr>
          <p:nvPr>
            <p:ph sz="quarter" idx="12"/>
          </p:nvPr>
        </p:nvSpPr>
        <p:spPr/>
        <p:txBody>
          <a:bodyPr/>
          <a:lstStyle/>
          <a:p>
            <a:r>
              <a:rPr lang="en-US" altLang="zh-TW" dirty="0"/>
              <a:t>cv2.getAffineTransform(</a:t>
            </a:r>
            <a:r>
              <a:rPr lang="en-US" altLang="zh-TW" dirty="0" err="1"/>
              <a:t>src</a:t>
            </a:r>
            <a:r>
              <a:rPr lang="en-US" altLang="zh-TW" dirty="0"/>
              <a:t>, </a:t>
            </a:r>
            <a:r>
              <a:rPr lang="en-US" altLang="zh-TW" dirty="0" err="1"/>
              <a:t>dst</a:t>
            </a:r>
            <a:r>
              <a:rPr lang="en-US" altLang="zh-TW" dirty="0"/>
              <a:t>) → </a:t>
            </a:r>
            <a:r>
              <a:rPr lang="en-US" altLang="zh-TW" dirty="0" err="1" smtClean="0"/>
              <a:t>retval</a:t>
            </a:r>
            <a:endParaRPr lang="en-US" altLang="zh-TW" dirty="0" smtClean="0"/>
          </a:p>
          <a:p>
            <a:pPr lvl="1"/>
            <a:r>
              <a:rPr lang="en-US" altLang="zh-TW" b="1" dirty="0" smtClean="0"/>
              <a:t>3 points</a:t>
            </a:r>
          </a:p>
          <a:p>
            <a:r>
              <a:rPr lang="en-US" altLang="zh-TW" dirty="0"/>
              <a:t>cv2.getPerspectiveTransform(</a:t>
            </a:r>
            <a:r>
              <a:rPr lang="en-US" altLang="zh-TW" dirty="0" err="1"/>
              <a:t>src</a:t>
            </a:r>
            <a:r>
              <a:rPr lang="en-US" altLang="zh-TW" dirty="0"/>
              <a:t>, </a:t>
            </a:r>
            <a:r>
              <a:rPr lang="en-US" altLang="zh-TW" dirty="0" err="1"/>
              <a:t>dst</a:t>
            </a:r>
            <a:r>
              <a:rPr lang="en-US" altLang="zh-TW" dirty="0"/>
              <a:t>) → </a:t>
            </a:r>
            <a:r>
              <a:rPr lang="en-US" altLang="zh-TW" dirty="0" err="1" smtClean="0"/>
              <a:t>retval</a:t>
            </a:r>
            <a:endParaRPr lang="en-US" altLang="zh-TW" dirty="0" smtClean="0"/>
          </a:p>
          <a:p>
            <a:pPr lvl="1"/>
            <a:r>
              <a:rPr lang="en-US" altLang="zh-TW" b="1" dirty="0" smtClean="0"/>
              <a:t>4 points</a:t>
            </a:r>
          </a:p>
          <a:p>
            <a:r>
              <a:rPr lang="en-US" altLang="zh-TW" dirty="0"/>
              <a:t>cv2.getRectSubPix(image, </a:t>
            </a:r>
            <a:r>
              <a:rPr lang="en-US" altLang="zh-TW" dirty="0" err="1"/>
              <a:t>patchSize</a:t>
            </a:r>
            <a:r>
              <a:rPr lang="en-US" altLang="zh-TW" dirty="0"/>
              <a:t>, center[, patch[, </a:t>
            </a:r>
            <a:r>
              <a:rPr lang="en-US" altLang="zh-TW" dirty="0" err="1"/>
              <a:t>patchType</a:t>
            </a:r>
            <a:r>
              <a:rPr lang="en-US" altLang="zh-TW" dirty="0"/>
              <a:t>]]) → </a:t>
            </a:r>
            <a:r>
              <a:rPr lang="en-US" altLang="zh-TW" dirty="0" smtClean="0"/>
              <a:t>patch</a:t>
            </a:r>
          </a:p>
          <a:p>
            <a:r>
              <a:rPr lang="en-US" altLang="zh-TW" dirty="0"/>
              <a:t>cv2.getRotationMatrix2D(center, angle, scale) → </a:t>
            </a:r>
            <a:r>
              <a:rPr lang="en-US" altLang="zh-TW" dirty="0" err="1"/>
              <a:t>retval</a:t>
            </a:r>
            <a:endParaRPr lang="zh-TW" altLang="en-US" dirty="0"/>
          </a:p>
        </p:txBody>
      </p:sp>
    </p:spTree>
    <p:extLst>
      <p:ext uri="{BB962C8B-B14F-4D97-AF65-F5344CB8AC3E}">
        <p14:creationId xmlns:p14="http://schemas.microsoft.com/office/powerpoint/2010/main" val="409655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2"/>
          <p:cNvSpPr>
            <a:spLocks noGrp="1" noChangeArrowheads="1"/>
          </p:cNvSpPr>
          <p:nvPr>
            <p:ph type="title"/>
          </p:nvPr>
        </p:nvSpPr>
        <p:spPr/>
        <p:txBody>
          <a:bodyPr/>
          <a:lstStyle/>
          <a:p>
            <a:r>
              <a:rPr lang="en-US" altLang="zh-TW" dirty="0"/>
              <a:t>Affine transformations</a:t>
            </a:r>
          </a:p>
        </p:txBody>
      </p:sp>
      <p:sp>
        <p:nvSpPr>
          <p:cNvPr id="438275" name="Rectangle 3"/>
          <p:cNvSpPr>
            <a:spLocks noGrp="1" noChangeArrowheads="1"/>
          </p:cNvSpPr>
          <p:nvPr>
            <p:ph type="body" idx="1"/>
          </p:nvPr>
        </p:nvSpPr>
        <p:spPr>
          <a:xfrm>
            <a:off x="457200" y="3124200"/>
            <a:ext cx="8229600" cy="3006725"/>
          </a:xfrm>
        </p:spPr>
        <p:txBody>
          <a:bodyPr/>
          <a:lstStyle/>
          <a:p>
            <a:pPr>
              <a:lnSpc>
                <a:spcPct val="80000"/>
              </a:lnSpc>
            </a:pPr>
            <a:r>
              <a:rPr lang="en-US" altLang="zh-TW" sz="1600"/>
              <a:t>It is easily seen that the effect of the affine transformation </a:t>
            </a:r>
            <a:r>
              <a:rPr lang="en-US" altLang="zh-TW" sz="1600" b="1"/>
              <a:t>A </a:t>
            </a:r>
            <a:r>
              <a:rPr lang="en-US" altLang="zh-TW" sz="1600" b="1">
                <a:latin typeface="Arial" panose="020B0604020202020204" pitchFamily="34" charset="0"/>
              </a:rPr>
              <a:t>·</a:t>
            </a:r>
            <a:r>
              <a:rPr lang="en-US" altLang="zh-TW" sz="1600" b="1"/>
              <a:t> X + B </a:t>
            </a:r>
            <a:r>
              <a:rPr lang="en-US" altLang="zh-TW" sz="1600"/>
              <a:t>is exactly equivalent to extending the vector </a:t>
            </a:r>
            <a:r>
              <a:rPr lang="en-US" altLang="zh-TW" sz="1600" b="1"/>
              <a:t>X </a:t>
            </a:r>
            <a:r>
              <a:rPr lang="en-US" altLang="zh-TW" sz="1600"/>
              <a:t>into the vector </a:t>
            </a:r>
            <a:r>
              <a:rPr lang="en-US" altLang="zh-TW" sz="1600" b="1"/>
              <a:t>X</a:t>
            </a:r>
            <a:r>
              <a:rPr lang="en-US" altLang="zh-TW" sz="1600"/>
              <a:t>´ and simply left -multiplying </a:t>
            </a:r>
            <a:r>
              <a:rPr lang="en-US" altLang="zh-TW" sz="1600" b="1"/>
              <a:t>X</a:t>
            </a:r>
            <a:r>
              <a:rPr lang="en-US" altLang="zh-TW" sz="1600"/>
              <a:t>´ by </a:t>
            </a:r>
            <a:r>
              <a:rPr lang="en-US" altLang="zh-TW" sz="1600" b="1"/>
              <a:t>T</a:t>
            </a:r>
            <a:r>
              <a:rPr lang="en-US" altLang="zh-TW" sz="1600"/>
              <a:t>.</a:t>
            </a:r>
          </a:p>
          <a:p>
            <a:pPr>
              <a:lnSpc>
                <a:spcPct val="80000"/>
              </a:lnSpc>
            </a:pPr>
            <a:r>
              <a:rPr lang="en-US" altLang="zh-TW" sz="1600"/>
              <a:t>Affine transformations can be visualized as follows. Any parallelogram </a:t>
            </a:r>
            <a:r>
              <a:rPr lang="en-US" altLang="zh-TW" sz="1600" i="1"/>
              <a:t>ABCD </a:t>
            </a:r>
            <a:r>
              <a:rPr lang="en-US" altLang="zh-TW" sz="1600"/>
              <a:t>in a plane can be mapped to any other parallelogram </a:t>
            </a:r>
            <a:r>
              <a:rPr lang="en-US" altLang="zh-TW" sz="1600" i="1"/>
              <a:t>A'B'C'D' </a:t>
            </a:r>
            <a:r>
              <a:rPr lang="en-US" altLang="zh-TW" sz="1600"/>
              <a:t>by some affine transformation.</a:t>
            </a:r>
          </a:p>
          <a:p>
            <a:pPr>
              <a:lnSpc>
                <a:spcPct val="80000"/>
              </a:lnSpc>
            </a:pPr>
            <a:r>
              <a:rPr lang="en-US" altLang="zh-TW" sz="1600"/>
              <a:t>If the areas of these parallelograms are nonzero, then the implied affine transformation is defined uniquely by (three vertices of) the two parallelograms. </a:t>
            </a:r>
          </a:p>
          <a:p>
            <a:pPr>
              <a:lnSpc>
                <a:spcPct val="80000"/>
              </a:lnSpc>
            </a:pPr>
            <a:r>
              <a:rPr lang="en-US" altLang="zh-TW" sz="1600"/>
              <a:t>If you like, you can think of an affine transformation as drawing your image into a big rubber sheet and then deforming the sheet by pushing or pulling* on the corners to make different kinds of parallelograms.</a:t>
            </a:r>
          </a:p>
        </p:txBody>
      </p:sp>
      <p:pic>
        <p:nvPicPr>
          <p:cNvPr id="4382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143000"/>
            <a:ext cx="6999288"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7787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4" name="Rectangle 2"/>
          <p:cNvSpPr>
            <a:spLocks noGrp="1" noChangeArrowheads="1"/>
          </p:cNvSpPr>
          <p:nvPr>
            <p:ph type="title"/>
          </p:nvPr>
        </p:nvSpPr>
        <p:spPr/>
        <p:txBody>
          <a:bodyPr/>
          <a:lstStyle/>
          <a:p>
            <a:r>
              <a:rPr lang="en-US" altLang="zh-TW" dirty="0"/>
              <a:t>cv2.getAffineTransform(</a:t>
            </a:r>
            <a:r>
              <a:rPr lang="en-US" altLang="zh-TW" dirty="0" err="1"/>
              <a:t>src</a:t>
            </a:r>
            <a:r>
              <a:rPr lang="en-US" altLang="zh-TW" dirty="0"/>
              <a:t>, </a:t>
            </a:r>
            <a:r>
              <a:rPr lang="en-US" altLang="zh-TW" dirty="0" err="1"/>
              <a:t>dst</a:t>
            </a:r>
            <a:r>
              <a:rPr lang="en-US" altLang="zh-TW" dirty="0"/>
              <a:t>)</a:t>
            </a:r>
          </a:p>
        </p:txBody>
      </p:sp>
      <p:sp>
        <p:nvSpPr>
          <p:cNvPr id="448515" name="Rectangle 3"/>
          <p:cNvSpPr>
            <a:spLocks noGrp="1" noChangeArrowheads="1"/>
          </p:cNvSpPr>
          <p:nvPr>
            <p:ph type="body" idx="1"/>
          </p:nvPr>
        </p:nvSpPr>
        <p:spPr>
          <a:xfrm>
            <a:off x="574675" y="1235586"/>
            <a:ext cx="8001000" cy="4857709"/>
          </a:xfrm>
        </p:spPr>
        <p:txBody>
          <a:bodyPr/>
          <a:lstStyle/>
          <a:p>
            <a:r>
              <a:rPr lang="en-US" altLang="zh-TW" sz="2000" dirty="0" err="1"/>
              <a:t>src</a:t>
            </a:r>
            <a:r>
              <a:rPr lang="en-US" altLang="zh-TW" sz="2000" dirty="0"/>
              <a:t> – Coordinates of triangle vertices in the source image.</a:t>
            </a:r>
          </a:p>
          <a:p>
            <a:r>
              <a:rPr lang="en-US" altLang="zh-TW" sz="2000" dirty="0" err="1"/>
              <a:t>dst</a:t>
            </a:r>
            <a:r>
              <a:rPr lang="en-US" altLang="zh-TW" sz="2000" dirty="0"/>
              <a:t> – Coordinates of the corresponding triangle vertices in the destination image.</a:t>
            </a:r>
          </a:p>
          <a:p>
            <a:r>
              <a:rPr lang="en-US" altLang="zh-TW" sz="2000" dirty="0" smtClean="0"/>
              <a:t>Calculates the </a:t>
            </a:r>
            <a:r>
              <a:rPr lang="en-US" altLang="zh-TW" sz="2000" dirty="0"/>
              <a:t>2 </a:t>
            </a:r>
            <a:r>
              <a:rPr lang="en-US" altLang="zh-TW" sz="2000" dirty="0" smtClean="0"/>
              <a:t>* 3 </a:t>
            </a:r>
            <a:r>
              <a:rPr lang="en-US" altLang="zh-TW" sz="2000" dirty="0"/>
              <a:t>matrix of an affine </a:t>
            </a:r>
            <a:r>
              <a:rPr lang="en-US" altLang="zh-TW" sz="2000" dirty="0" smtClean="0"/>
              <a:t>transform</a:t>
            </a:r>
            <a:endParaRPr lang="en-US" altLang="zh-TW" sz="2000" dirty="0"/>
          </a:p>
          <a:p>
            <a:r>
              <a:rPr lang="en-US" altLang="zh-TW" sz="2000" dirty="0"/>
              <a:t>Top left, Top right, Bottom left offset</a:t>
            </a:r>
          </a:p>
          <a:p>
            <a:pPr lvl="1"/>
            <a:endParaRPr lang="en-US" altLang="zh-TW" dirty="0"/>
          </a:p>
        </p:txBody>
      </p:sp>
      <p:grpSp>
        <p:nvGrpSpPr>
          <p:cNvPr id="448526" name="Group 14"/>
          <p:cNvGrpSpPr>
            <a:grpSpLocks/>
          </p:cNvGrpSpPr>
          <p:nvPr/>
        </p:nvGrpSpPr>
        <p:grpSpPr bwMode="auto">
          <a:xfrm>
            <a:off x="1115616" y="3495393"/>
            <a:ext cx="7097713" cy="2424113"/>
            <a:chOff x="720" y="2640"/>
            <a:chExt cx="4471" cy="1527"/>
          </a:xfrm>
        </p:grpSpPr>
        <p:sp>
          <p:nvSpPr>
            <p:cNvPr id="448518" name="Rectangle 6"/>
            <p:cNvSpPr>
              <a:spLocks noChangeArrowheads="1"/>
            </p:cNvSpPr>
            <p:nvPr/>
          </p:nvSpPr>
          <p:spPr bwMode="auto">
            <a:xfrm>
              <a:off x="1056" y="2880"/>
              <a:ext cx="1488" cy="100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48519" name="AutoShape 7"/>
            <p:cNvSpPr>
              <a:spLocks noChangeArrowheads="1"/>
            </p:cNvSpPr>
            <p:nvPr/>
          </p:nvSpPr>
          <p:spPr bwMode="auto">
            <a:xfrm>
              <a:off x="3072" y="2928"/>
              <a:ext cx="2016" cy="960"/>
            </a:xfrm>
            <a:prstGeom prst="parallelogram">
              <a:avLst>
                <a:gd name="adj" fmla="val 52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48520" name="Text Box 8"/>
            <p:cNvSpPr txBox="1">
              <a:spLocks noChangeArrowheads="1"/>
            </p:cNvSpPr>
            <p:nvPr/>
          </p:nvSpPr>
          <p:spPr bwMode="auto">
            <a:xfrm>
              <a:off x="768" y="2784"/>
              <a:ext cx="29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P0</a:t>
              </a:r>
            </a:p>
          </p:txBody>
        </p:sp>
        <p:sp>
          <p:nvSpPr>
            <p:cNvPr id="448521" name="Text Box 9"/>
            <p:cNvSpPr txBox="1">
              <a:spLocks noChangeArrowheads="1"/>
            </p:cNvSpPr>
            <p:nvPr/>
          </p:nvSpPr>
          <p:spPr bwMode="auto">
            <a:xfrm>
              <a:off x="3264" y="2784"/>
              <a:ext cx="29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P0</a:t>
              </a:r>
            </a:p>
          </p:txBody>
        </p:sp>
        <p:sp>
          <p:nvSpPr>
            <p:cNvPr id="448522" name="Text Box 10"/>
            <p:cNvSpPr txBox="1">
              <a:spLocks noChangeArrowheads="1"/>
            </p:cNvSpPr>
            <p:nvPr/>
          </p:nvSpPr>
          <p:spPr bwMode="auto">
            <a:xfrm>
              <a:off x="2400" y="2640"/>
              <a:ext cx="29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P1</a:t>
              </a:r>
            </a:p>
          </p:txBody>
        </p:sp>
        <p:sp>
          <p:nvSpPr>
            <p:cNvPr id="448523" name="Text Box 11"/>
            <p:cNvSpPr txBox="1">
              <a:spLocks noChangeArrowheads="1"/>
            </p:cNvSpPr>
            <p:nvPr/>
          </p:nvSpPr>
          <p:spPr bwMode="auto">
            <a:xfrm>
              <a:off x="4896" y="2688"/>
              <a:ext cx="29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P1</a:t>
              </a:r>
            </a:p>
          </p:txBody>
        </p:sp>
        <p:sp>
          <p:nvSpPr>
            <p:cNvPr id="448524" name="Text Box 12"/>
            <p:cNvSpPr txBox="1">
              <a:spLocks noChangeArrowheads="1"/>
            </p:cNvSpPr>
            <p:nvPr/>
          </p:nvSpPr>
          <p:spPr bwMode="auto">
            <a:xfrm>
              <a:off x="720" y="3792"/>
              <a:ext cx="29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P2</a:t>
              </a:r>
            </a:p>
          </p:txBody>
        </p:sp>
        <p:sp>
          <p:nvSpPr>
            <p:cNvPr id="448525" name="Text Box 13"/>
            <p:cNvSpPr txBox="1">
              <a:spLocks noChangeArrowheads="1"/>
            </p:cNvSpPr>
            <p:nvPr/>
          </p:nvSpPr>
          <p:spPr bwMode="auto">
            <a:xfrm>
              <a:off x="2880" y="3936"/>
              <a:ext cx="29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P2</a:t>
              </a:r>
            </a:p>
          </p:txBody>
        </p:sp>
      </p:grpSp>
      <p:sp>
        <p:nvSpPr>
          <p:cNvPr id="4" name="矩形 3"/>
          <p:cNvSpPr/>
          <p:nvPr/>
        </p:nvSpPr>
        <p:spPr>
          <a:xfrm>
            <a:off x="6233357" y="5713187"/>
            <a:ext cx="2749127" cy="584775"/>
          </a:xfrm>
          <a:prstGeom prst="rect">
            <a:avLst/>
          </a:prstGeom>
        </p:spPr>
        <p:txBody>
          <a:bodyPr wrap="square">
            <a:spAutoFit/>
          </a:bodyPr>
          <a:lstStyle/>
          <a:p>
            <a:r>
              <a:rPr lang="en-US" altLang="zh-TW" sz="3200" dirty="0" smtClean="0">
                <a:solidFill>
                  <a:schemeClr val="accent2"/>
                </a:solidFill>
                <a:latin typeface="arial" panose="020B0604020202020204" pitchFamily="34" charset="0"/>
              </a:rPr>
              <a:t>Parallelogram</a:t>
            </a:r>
            <a:endParaRPr lang="zh-TW" altLang="en-US" sz="3200" dirty="0">
              <a:solidFill>
                <a:schemeClr val="accent2"/>
              </a:solidFill>
            </a:endParaRPr>
          </a:p>
        </p:txBody>
      </p:sp>
    </p:spTree>
    <p:extLst>
      <p:ext uri="{BB962C8B-B14F-4D97-AF65-F5344CB8AC3E}">
        <p14:creationId xmlns:p14="http://schemas.microsoft.com/office/powerpoint/2010/main" val="2884091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pPr>
              <a:defRPr/>
            </a:pPr>
            <a:fld id="{C3E24055-C280-453F-98F3-40A960E52EFC}" type="slidenum">
              <a:rPr lang="en-US" altLang="zh-TW" smtClean="0"/>
              <a:pPr>
                <a:defRPr/>
              </a:pPr>
              <a:t>4</a:t>
            </a:fld>
            <a:endParaRPr lang="en-US" altLang="zh-TW"/>
          </a:p>
        </p:txBody>
      </p:sp>
      <p:sp>
        <p:nvSpPr>
          <p:cNvPr id="3" name="標題 2"/>
          <p:cNvSpPr>
            <a:spLocks noGrp="1"/>
          </p:cNvSpPr>
          <p:nvPr>
            <p:ph type="title"/>
          </p:nvPr>
        </p:nvSpPr>
        <p:spPr/>
        <p:txBody>
          <a:bodyPr/>
          <a:lstStyle/>
          <a:p>
            <a:r>
              <a:rPr lang="en-US" altLang="zh-TW" dirty="0"/>
              <a:t>Resize an </a:t>
            </a:r>
            <a:r>
              <a:rPr lang="en-US" altLang="zh-TW" dirty="0" smtClean="0"/>
              <a:t>Image (ex02)</a:t>
            </a:r>
            <a:endParaRPr lang="zh-TW" altLang="en-US" dirty="0"/>
          </a:p>
        </p:txBody>
      </p:sp>
      <p:sp>
        <p:nvSpPr>
          <p:cNvPr id="4" name="內容版面配置區 3"/>
          <p:cNvSpPr>
            <a:spLocks noGrp="1"/>
          </p:cNvSpPr>
          <p:nvPr>
            <p:ph sz="quarter" idx="12"/>
          </p:nvPr>
        </p:nvSpPr>
        <p:spPr>
          <a:xfrm>
            <a:off x="539750" y="1341439"/>
            <a:ext cx="7992690" cy="3167682"/>
          </a:xfr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pPr marL="0" indent="0">
              <a:buNone/>
            </a:pPr>
            <a:r>
              <a:rPr lang="en-US" altLang="zh-TW" sz="2000" dirty="0">
                <a:solidFill>
                  <a:srgbClr val="0070C0"/>
                </a:solidFill>
              </a:rPr>
              <a:t>import cv2</a:t>
            </a:r>
          </a:p>
          <a:p>
            <a:pPr marL="0" indent="0">
              <a:buNone/>
            </a:pPr>
            <a:r>
              <a:rPr lang="en-US" altLang="zh-TW" sz="2000" dirty="0" err="1">
                <a:solidFill>
                  <a:srgbClr val="0070C0"/>
                </a:solidFill>
              </a:rPr>
              <a:t>img</a:t>
            </a:r>
            <a:r>
              <a:rPr lang="en-US" altLang="zh-TW" sz="2000" dirty="0">
                <a:solidFill>
                  <a:srgbClr val="0070C0"/>
                </a:solidFill>
              </a:rPr>
              <a:t> = cv2.imread("mcut.png")</a:t>
            </a:r>
          </a:p>
          <a:p>
            <a:pPr marL="0" indent="0">
              <a:buNone/>
            </a:pPr>
            <a:r>
              <a:rPr lang="en-US" altLang="zh-TW" sz="2000" dirty="0" err="1">
                <a:solidFill>
                  <a:srgbClr val="0070C0"/>
                </a:solidFill>
              </a:rPr>
              <a:t>newImg</a:t>
            </a:r>
            <a:r>
              <a:rPr lang="en-US" altLang="zh-TW" sz="2000" dirty="0">
                <a:solidFill>
                  <a:srgbClr val="0070C0"/>
                </a:solidFill>
              </a:rPr>
              <a:t> = cv2.resize(</a:t>
            </a:r>
            <a:r>
              <a:rPr lang="en-US" altLang="zh-TW" sz="2000" dirty="0" err="1">
                <a:solidFill>
                  <a:srgbClr val="0070C0"/>
                </a:solidFill>
              </a:rPr>
              <a:t>img</a:t>
            </a:r>
            <a:r>
              <a:rPr lang="en-US" altLang="zh-TW" sz="2000" dirty="0">
                <a:solidFill>
                  <a:srgbClr val="0070C0"/>
                </a:solidFill>
              </a:rPr>
              <a:t>, (0,0), </a:t>
            </a:r>
            <a:r>
              <a:rPr lang="en-US" altLang="zh-TW" sz="2000" dirty="0" err="1">
                <a:solidFill>
                  <a:srgbClr val="0070C0"/>
                </a:solidFill>
              </a:rPr>
              <a:t>fx</a:t>
            </a:r>
            <a:r>
              <a:rPr lang="en-US" altLang="zh-TW" sz="2000" dirty="0">
                <a:solidFill>
                  <a:srgbClr val="0070C0"/>
                </a:solidFill>
              </a:rPr>
              <a:t>=0.75, </a:t>
            </a:r>
            <a:r>
              <a:rPr lang="en-US" altLang="zh-TW" sz="2000" dirty="0" err="1">
                <a:solidFill>
                  <a:srgbClr val="0070C0"/>
                </a:solidFill>
              </a:rPr>
              <a:t>fy</a:t>
            </a:r>
            <a:r>
              <a:rPr lang="en-US" altLang="zh-TW" sz="2000" dirty="0">
                <a:solidFill>
                  <a:srgbClr val="0070C0"/>
                </a:solidFill>
              </a:rPr>
              <a:t>=0.75)</a:t>
            </a:r>
          </a:p>
          <a:p>
            <a:pPr marL="0" indent="0">
              <a:buNone/>
            </a:pPr>
            <a:r>
              <a:rPr lang="en-US" altLang="zh-TW" sz="2000" dirty="0">
                <a:solidFill>
                  <a:srgbClr val="0070C0"/>
                </a:solidFill>
              </a:rPr>
              <a:t>cv2.imshow('Original Image', </a:t>
            </a:r>
            <a:r>
              <a:rPr lang="en-US" altLang="zh-TW" sz="2000" dirty="0" err="1">
                <a:solidFill>
                  <a:srgbClr val="0070C0"/>
                </a:solidFill>
              </a:rPr>
              <a:t>img</a:t>
            </a:r>
            <a:r>
              <a:rPr lang="en-US" altLang="zh-TW" sz="2000" dirty="0">
                <a:solidFill>
                  <a:srgbClr val="0070C0"/>
                </a:solidFill>
              </a:rPr>
              <a:t>) </a:t>
            </a:r>
          </a:p>
          <a:p>
            <a:pPr marL="0" indent="0">
              <a:buNone/>
            </a:pPr>
            <a:r>
              <a:rPr lang="en-US" altLang="zh-TW" sz="2000" dirty="0">
                <a:solidFill>
                  <a:srgbClr val="0070C0"/>
                </a:solidFill>
              </a:rPr>
              <a:t>cv2.imshow('Resized Image', </a:t>
            </a:r>
            <a:r>
              <a:rPr lang="en-US" altLang="zh-TW" sz="2000" dirty="0" err="1">
                <a:solidFill>
                  <a:srgbClr val="0070C0"/>
                </a:solidFill>
              </a:rPr>
              <a:t>newImg</a:t>
            </a:r>
            <a:r>
              <a:rPr lang="en-US" altLang="zh-TW" sz="2000" dirty="0">
                <a:solidFill>
                  <a:srgbClr val="0070C0"/>
                </a:solidFill>
              </a:rPr>
              <a:t>)</a:t>
            </a:r>
          </a:p>
          <a:p>
            <a:pPr marL="0" indent="0">
              <a:buNone/>
            </a:pPr>
            <a:r>
              <a:rPr lang="en-US" altLang="zh-TW" sz="2000" dirty="0">
                <a:solidFill>
                  <a:srgbClr val="0070C0"/>
                </a:solidFill>
              </a:rPr>
              <a:t>cv2.waitKey()</a:t>
            </a:r>
          </a:p>
          <a:p>
            <a:pPr marL="0" indent="0">
              <a:buNone/>
            </a:pPr>
            <a:r>
              <a:rPr lang="en-US" altLang="zh-TW" sz="2000" dirty="0">
                <a:solidFill>
                  <a:srgbClr val="0070C0"/>
                </a:solidFill>
              </a:rPr>
              <a:t>cv2.destroyAllWindows() </a:t>
            </a:r>
            <a:endParaRPr lang="zh-TW" altLang="en-US" sz="2000" dirty="0">
              <a:solidFill>
                <a:srgbClr val="0070C0"/>
              </a:solidFill>
            </a:endParaRPr>
          </a:p>
        </p:txBody>
      </p:sp>
    </p:spTree>
    <p:extLst>
      <p:ext uri="{BB962C8B-B14F-4D97-AF65-F5344CB8AC3E}">
        <p14:creationId xmlns:p14="http://schemas.microsoft.com/office/powerpoint/2010/main" val="17689410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AffineTransform</a:t>
            </a:r>
            <a:r>
              <a:rPr lang="en-US" altLang="zh-TW" dirty="0" smtClean="0"/>
              <a:t> (ex11)</a:t>
            </a:r>
            <a:endParaRPr lang="zh-TW" altLang="en-US" dirty="0"/>
          </a:p>
        </p:txBody>
      </p:sp>
      <p:sp>
        <p:nvSpPr>
          <p:cNvPr id="3" name="內容版面配置區 2"/>
          <p:cNvSpPr>
            <a:spLocks noGrp="1"/>
          </p:cNvSpPr>
          <p:nvPr>
            <p:ph idx="1"/>
          </p:nvPr>
        </p:nvSpPr>
        <p:spPr>
          <a:xfrm>
            <a:off x="533400" y="1268760"/>
            <a:ext cx="8001000" cy="5328592"/>
          </a:xfr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pPr marL="0" indent="0">
              <a:buNone/>
            </a:pPr>
            <a:r>
              <a:rPr lang="en-US" altLang="zh-TW" sz="1800" dirty="0">
                <a:solidFill>
                  <a:srgbClr val="0070C0"/>
                </a:solidFill>
                <a:latin typeface="+mj-ea"/>
                <a:ea typeface="+mj-ea"/>
              </a:rPr>
              <a:t>import cv2</a:t>
            </a:r>
          </a:p>
          <a:p>
            <a:pPr marL="0" indent="0">
              <a:buNone/>
            </a:pPr>
            <a:r>
              <a:rPr lang="en-US" altLang="zh-TW" sz="1800" dirty="0">
                <a:solidFill>
                  <a:srgbClr val="0070C0"/>
                </a:solidFill>
                <a:latin typeface="+mj-ea"/>
                <a:ea typeface="+mj-ea"/>
              </a:rPr>
              <a:t>import </a:t>
            </a:r>
            <a:r>
              <a:rPr lang="en-US" altLang="zh-TW" sz="1800" dirty="0" err="1">
                <a:solidFill>
                  <a:srgbClr val="0070C0"/>
                </a:solidFill>
                <a:latin typeface="+mj-ea"/>
                <a:ea typeface="+mj-ea"/>
              </a:rPr>
              <a:t>numpy</a:t>
            </a:r>
            <a:r>
              <a:rPr lang="en-US" altLang="zh-TW" sz="1800" dirty="0">
                <a:solidFill>
                  <a:srgbClr val="0070C0"/>
                </a:solidFill>
                <a:latin typeface="+mj-ea"/>
                <a:ea typeface="+mj-ea"/>
              </a:rPr>
              <a:t> as np</a:t>
            </a:r>
          </a:p>
          <a:p>
            <a:pPr marL="0" indent="0">
              <a:buNone/>
            </a:pPr>
            <a:r>
              <a:rPr lang="en-US" altLang="zh-TW" sz="1800" dirty="0">
                <a:solidFill>
                  <a:srgbClr val="0070C0"/>
                </a:solidFill>
                <a:latin typeface="+mj-ea"/>
                <a:ea typeface="+mj-ea"/>
              </a:rPr>
              <a:t>import </a:t>
            </a:r>
            <a:r>
              <a:rPr lang="en-US" altLang="zh-TW" sz="1800" dirty="0" err="1">
                <a:solidFill>
                  <a:srgbClr val="0070C0"/>
                </a:solidFill>
                <a:latin typeface="+mj-ea"/>
                <a:ea typeface="+mj-ea"/>
              </a:rPr>
              <a:t>matplotlib.pyplot</a:t>
            </a:r>
            <a:r>
              <a:rPr lang="en-US" altLang="zh-TW" sz="1800" dirty="0">
                <a:solidFill>
                  <a:srgbClr val="0070C0"/>
                </a:solidFill>
                <a:latin typeface="+mj-ea"/>
                <a:ea typeface="+mj-ea"/>
              </a:rPr>
              <a:t> as </a:t>
            </a:r>
            <a:r>
              <a:rPr lang="en-US" altLang="zh-TW" sz="1800" dirty="0" err="1">
                <a:solidFill>
                  <a:srgbClr val="0070C0"/>
                </a:solidFill>
                <a:latin typeface="+mj-ea"/>
                <a:ea typeface="+mj-ea"/>
              </a:rPr>
              <a:t>plt</a:t>
            </a:r>
            <a:endParaRPr lang="en-US" altLang="zh-TW" sz="1800" dirty="0">
              <a:solidFill>
                <a:srgbClr val="0070C0"/>
              </a:solidFill>
              <a:latin typeface="+mj-ea"/>
              <a:ea typeface="+mj-ea"/>
            </a:endParaRPr>
          </a:p>
          <a:p>
            <a:pPr marL="0" indent="0">
              <a:buNone/>
            </a:pPr>
            <a:r>
              <a:rPr lang="en-US" altLang="zh-TW" sz="1800" dirty="0" err="1">
                <a:solidFill>
                  <a:srgbClr val="0070C0"/>
                </a:solidFill>
                <a:latin typeface="+mj-ea"/>
                <a:ea typeface="+mj-ea"/>
              </a:rPr>
              <a:t>img</a:t>
            </a:r>
            <a:r>
              <a:rPr lang="en-US" altLang="zh-TW" sz="1800" dirty="0">
                <a:solidFill>
                  <a:srgbClr val="0070C0"/>
                </a:solidFill>
                <a:latin typeface="+mj-ea"/>
                <a:ea typeface="+mj-ea"/>
              </a:rPr>
              <a:t> = cv2.imread("mcut.png")</a:t>
            </a:r>
          </a:p>
          <a:p>
            <a:pPr marL="0" indent="0">
              <a:buNone/>
            </a:pPr>
            <a:r>
              <a:rPr lang="en-US" altLang="zh-TW" sz="1800" dirty="0">
                <a:solidFill>
                  <a:srgbClr val="0070C0"/>
                </a:solidFill>
                <a:latin typeface="+mj-ea"/>
                <a:ea typeface="+mj-ea"/>
              </a:rPr>
              <a:t>height, width  = </a:t>
            </a:r>
            <a:r>
              <a:rPr lang="en-US" altLang="zh-TW" sz="1800" dirty="0" err="1">
                <a:solidFill>
                  <a:srgbClr val="0070C0"/>
                </a:solidFill>
                <a:latin typeface="+mj-ea"/>
                <a:ea typeface="+mj-ea"/>
              </a:rPr>
              <a:t>img.shape</a:t>
            </a:r>
            <a:r>
              <a:rPr lang="en-US" altLang="zh-TW" sz="1800" dirty="0">
                <a:solidFill>
                  <a:srgbClr val="0070C0"/>
                </a:solidFill>
                <a:latin typeface="+mj-ea"/>
                <a:ea typeface="+mj-ea"/>
              </a:rPr>
              <a:t>[:2]</a:t>
            </a:r>
          </a:p>
          <a:p>
            <a:pPr marL="0" indent="0">
              <a:buNone/>
            </a:pPr>
            <a:r>
              <a:rPr lang="en-US" altLang="zh-TW" sz="1800" dirty="0">
                <a:solidFill>
                  <a:srgbClr val="0070C0"/>
                </a:solidFill>
                <a:latin typeface="+mj-ea"/>
                <a:ea typeface="+mj-ea"/>
              </a:rPr>
              <a:t>pts1 = np.float32([[0,0],[width,0],[0,height]])</a:t>
            </a:r>
          </a:p>
          <a:p>
            <a:pPr marL="0" indent="0">
              <a:buNone/>
            </a:pPr>
            <a:r>
              <a:rPr lang="en-US" altLang="zh-TW" sz="1800" dirty="0">
                <a:solidFill>
                  <a:srgbClr val="0070C0"/>
                </a:solidFill>
                <a:latin typeface="+mj-ea"/>
                <a:ea typeface="+mj-ea"/>
              </a:rPr>
              <a:t>pts2 = np.float32([[10,100],[300,50],[100,250]])</a:t>
            </a:r>
          </a:p>
          <a:p>
            <a:pPr marL="0" indent="0">
              <a:buNone/>
            </a:pPr>
            <a:r>
              <a:rPr lang="en-US" altLang="zh-TW" sz="1800" dirty="0">
                <a:solidFill>
                  <a:srgbClr val="0070C0"/>
                </a:solidFill>
                <a:latin typeface="+mj-ea"/>
                <a:ea typeface="+mj-ea"/>
              </a:rPr>
              <a:t>M = cv2.getAffineTransform(pts1,pts2)</a:t>
            </a:r>
          </a:p>
          <a:p>
            <a:pPr marL="0" indent="0">
              <a:buNone/>
            </a:pPr>
            <a:r>
              <a:rPr lang="en-US" altLang="zh-TW" sz="1800" dirty="0">
                <a:solidFill>
                  <a:srgbClr val="0070C0"/>
                </a:solidFill>
                <a:latin typeface="+mj-ea"/>
                <a:ea typeface="+mj-ea"/>
              </a:rPr>
              <a:t>Affine = cv2.warpAffine(</a:t>
            </a:r>
            <a:r>
              <a:rPr lang="en-US" altLang="zh-TW" sz="1800" dirty="0" err="1">
                <a:solidFill>
                  <a:srgbClr val="0070C0"/>
                </a:solidFill>
                <a:latin typeface="+mj-ea"/>
                <a:ea typeface="+mj-ea"/>
              </a:rPr>
              <a:t>img,M</a:t>
            </a:r>
            <a:r>
              <a:rPr lang="en-US" altLang="zh-TW" sz="1800" dirty="0">
                <a:solidFill>
                  <a:srgbClr val="0070C0"/>
                </a:solidFill>
                <a:latin typeface="+mj-ea"/>
                <a:ea typeface="+mj-ea"/>
              </a:rPr>
              <a:t>,(</a:t>
            </a:r>
            <a:r>
              <a:rPr lang="en-US" altLang="zh-TW" sz="1800" dirty="0" err="1">
                <a:solidFill>
                  <a:srgbClr val="0070C0"/>
                </a:solidFill>
                <a:latin typeface="+mj-ea"/>
                <a:ea typeface="+mj-ea"/>
              </a:rPr>
              <a:t>width,height</a:t>
            </a:r>
            <a:r>
              <a:rPr lang="en-US" altLang="zh-TW" sz="1800" dirty="0">
                <a:solidFill>
                  <a:srgbClr val="0070C0"/>
                </a:solidFill>
                <a:latin typeface="+mj-ea"/>
                <a:ea typeface="+mj-ea"/>
              </a:rPr>
              <a:t>))</a:t>
            </a:r>
          </a:p>
          <a:p>
            <a:pPr marL="0" indent="0">
              <a:buNone/>
            </a:pPr>
            <a:r>
              <a:rPr lang="en-US" altLang="zh-TW" sz="1800" dirty="0">
                <a:solidFill>
                  <a:srgbClr val="0070C0"/>
                </a:solidFill>
                <a:latin typeface="+mj-ea"/>
                <a:ea typeface="+mj-ea"/>
              </a:rPr>
              <a:t>cv2.imshow('Original Image', </a:t>
            </a:r>
            <a:r>
              <a:rPr lang="en-US" altLang="zh-TW" sz="1800" dirty="0" err="1">
                <a:solidFill>
                  <a:srgbClr val="0070C0"/>
                </a:solidFill>
                <a:latin typeface="+mj-ea"/>
                <a:ea typeface="+mj-ea"/>
              </a:rPr>
              <a:t>img</a:t>
            </a:r>
            <a:r>
              <a:rPr lang="en-US" altLang="zh-TW" sz="1800" dirty="0">
                <a:solidFill>
                  <a:srgbClr val="0070C0"/>
                </a:solidFill>
                <a:latin typeface="+mj-ea"/>
                <a:ea typeface="+mj-ea"/>
              </a:rPr>
              <a:t>) </a:t>
            </a:r>
          </a:p>
          <a:p>
            <a:pPr marL="0" indent="0">
              <a:buNone/>
            </a:pPr>
            <a:r>
              <a:rPr lang="en-US" altLang="zh-TW" sz="1800" dirty="0">
                <a:solidFill>
                  <a:srgbClr val="0070C0"/>
                </a:solidFill>
                <a:latin typeface="+mj-ea"/>
                <a:ea typeface="+mj-ea"/>
              </a:rPr>
              <a:t>cv2.imshow('Affine transformations', Affine)</a:t>
            </a:r>
          </a:p>
          <a:p>
            <a:pPr marL="0" indent="0">
              <a:buNone/>
            </a:pPr>
            <a:r>
              <a:rPr lang="en-US" altLang="zh-TW" sz="1800" dirty="0">
                <a:solidFill>
                  <a:srgbClr val="0070C0"/>
                </a:solidFill>
                <a:latin typeface="+mj-ea"/>
                <a:ea typeface="+mj-ea"/>
              </a:rPr>
              <a:t>cv2.waitKey()</a:t>
            </a:r>
          </a:p>
          <a:p>
            <a:pPr marL="0" indent="0">
              <a:buNone/>
            </a:pPr>
            <a:r>
              <a:rPr lang="en-US" altLang="zh-TW" sz="1800" dirty="0">
                <a:solidFill>
                  <a:srgbClr val="0070C0"/>
                </a:solidFill>
                <a:latin typeface="+mj-ea"/>
                <a:ea typeface="+mj-ea"/>
              </a:rPr>
              <a:t>cv2.destroyAllWindows()</a:t>
            </a:r>
            <a:endParaRPr lang="zh-TW" altLang="en-US" sz="1800" dirty="0">
              <a:solidFill>
                <a:srgbClr val="0070C0"/>
              </a:solidFill>
              <a:latin typeface="+mj-ea"/>
              <a:ea typeface="+mj-ea"/>
            </a:endParaRPr>
          </a:p>
        </p:txBody>
      </p:sp>
      <p:sp>
        <p:nvSpPr>
          <p:cNvPr id="4" name="投影片編號版面配置區 3"/>
          <p:cNvSpPr>
            <a:spLocks noGrp="1"/>
          </p:cNvSpPr>
          <p:nvPr>
            <p:ph type="sldNum" sz="quarter" idx="11"/>
          </p:nvPr>
        </p:nvSpPr>
        <p:spPr/>
        <p:txBody>
          <a:bodyPr/>
          <a:lstStyle/>
          <a:p>
            <a:pPr>
              <a:defRPr/>
            </a:pPr>
            <a:fld id="{EE06087B-9202-4B3C-A6C7-3B22AE3155A2}" type="slidenum">
              <a:rPr lang="en-US" altLang="zh-TW" smtClean="0"/>
              <a:pPr>
                <a:defRPr/>
              </a:pPr>
              <a:t>40</a:t>
            </a:fld>
            <a:endParaRPr lang="en-US" altLang="zh-TW"/>
          </a:p>
        </p:txBody>
      </p:sp>
    </p:spTree>
    <p:extLst>
      <p:ext uri="{BB962C8B-B14F-4D97-AF65-F5344CB8AC3E}">
        <p14:creationId xmlns:p14="http://schemas.microsoft.com/office/powerpoint/2010/main" val="38784432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r>
              <a:rPr lang="en-US" altLang="zh-TW" b="1"/>
              <a:t>Camera Model</a:t>
            </a:r>
          </a:p>
        </p:txBody>
      </p:sp>
      <p:sp>
        <p:nvSpPr>
          <p:cNvPr id="459779" name="Rectangle 3"/>
          <p:cNvSpPr>
            <a:spLocks noGrp="1" noChangeArrowheads="1"/>
          </p:cNvSpPr>
          <p:nvPr>
            <p:ph type="body" idx="1"/>
          </p:nvPr>
        </p:nvSpPr>
        <p:spPr/>
        <p:txBody>
          <a:bodyPr/>
          <a:lstStyle/>
          <a:p>
            <a:endParaRPr lang="zh-TW" altLang="zh-TW"/>
          </a:p>
        </p:txBody>
      </p:sp>
      <p:pic>
        <p:nvPicPr>
          <p:cNvPr id="45978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750" y="1143000"/>
            <a:ext cx="7969250" cy="466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978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5257800"/>
            <a:ext cx="5562600" cy="1090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52538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p:txBody>
          <a:bodyPr/>
          <a:lstStyle/>
          <a:p>
            <a:endParaRPr lang="zh-TW" altLang="zh-TW"/>
          </a:p>
        </p:txBody>
      </p:sp>
      <p:sp>
        <p:nvSpPr>
          <p:cNvPr id="461827" name="Rectangle 3"/>
          <p:cNvSpPr>
            <a:spLocks noGrp="1" noChangeArrowheads="1"/>
          </p:cNvSpPr>
          <p:nvPr>
            <p:ph type="body" idx="1"/>
          </p:nvPr>
        </p:nvSpPr>
        <p:spPr/>
        <p:txBody>
          <a:bodyPr/>
          <a:lstStyle/>
          <a:p>
            <a:r>
              <a:rPr lang="en-US" altLang="zh-TW" i="1"/>
              <a:t>A point Q = </a:t>
            </a:r>
            <a:r>
              <a:rPr lang="en-US" altLang="zh-TW"/>
              <a:t>(</a:t>
            </a:r>
            <a:r>
              <a:rPr lang="en-US" altLang="zh-TW" i="1"/>
              <a:t>X, Y, Z</a:t>
            </a:r>
            <a:r>
              <a:rPr lang="en-US" altLang="zh-TW"/>
              <a:t>) </a:t>
            </a:r>
            <a:r>
              <a:rPr lang="en-US" altLang="zh-TW" i="1"/>
              <a:t>is projected onto the image plane by the ray passing through the center of projection, and the resulting point on the image is q = </a:t>
            </a:r>
            <a:r>
              <a:rPr lang="en-US" altLang="zh-TW"/>
              <a:t>(</a:t>
            </a:r>
            <a:r>
              <a:rPr lang="en-US" altLang="zh-TW" i="1"/>
              <a:t>x, y, f </a:t>
            </a:r>
            <a:r>
              <a:rPr lang="en-US" altLang="zh-TW"/>
              <a:t>)</a:t>
            </a:r>
            <a:endParaRPr lang="en-US" altLang="zh-TW" i="1"/>
          </a:p>
          <a:p>
            <a:r>
              <a:rPr lang="en-US" altLang="zh-TW" i="1"/>
              <a:t> </a:t>
            </a:r>
          </a:p>
        </p:txBody>
      </p:sp>
      <p:pic>
        <p:nvPicPr>
          <p:cNvPr id="4618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276600"/>
            <a:ext cx="7924800" cy="1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0861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Rectangle 2"/>
          <p:cNvSpPr>
            <a:spLocks noGrp="1" noChangeArrowheads="1"/>
          </p:cNvSpPr>
          <p:nvPr>
            <p:ph type="title"/>
          </p:nvPr>
        </p:nvSpPr>
        <p:spPr/>
        <p:txBody>
          <a:bodyPr/>
          <a:lstStyle/>
          <a:p>
            <a:r>
              <a:rPr lang="en-US" altLang="zh-TW" b="1"/>
              <a:t>Basic Projective Geometry</a:t>
            </a:r>
          </a:p>
        </p:txBody>
      </p:sp>
      <p:sp>
        <p:nvSpPr>
          <p:cNvPr id="462851" name="Rectangle 3"/>
          <p:cNvSpPr>
            <a:spLocks noGrp="1" noChangeArrowheads="1"/>
          </p:cNvSpPr>
          <p:nvPr>
            <p:ph type="body" idx="1"/>
          </p:nvPr>
        </p:nvSpPr>
        <p:spPr/>
        <p:txBody>
          <a:bodyPr/>
          <a:lstStyle/>
          <a:p>
            <a:pPr>
              <a:lnSpc>
                <a:spcPct val="80000"/>
              </a:lnSpc>
            </a:pPr>
            <a:r>
              <a:rPr lang="en-US" altLang="zh-TW" sz="2400"/>
              <a:t>The relation that maps the points </a:t>
            </a:r>
            <a:r>
              <a:rPr lang="en-US" altLang="zh-TW" sz="2400" i="1"/>
              <a:t>Qi </a:t>
            </a:r>
            <a:r>
              <a:rPr lang="en-US" altLang="zh-TW" sz="2400"/>
              <a:t>in the physical world with coordinates (</a:t>
            </a:r>
            <a:r>
              <a:rPr lang="en-US" altLang="zh-TW" sz="2400" i="1"/>
              <a:t>Xi</a:t>
            </a:r>
            <a:r>
              <a:rPr lang="en-US" altLang="zh-TW" sz="2400"/>
              <a:t>, </a:t>
            </a:r>
            <a:r>
              <a:rPr lang="en-US" altLang="zh-TW" sz="2400" i="1"/>
              <a:t>Yi</a:t>
            </a:r>
            <a:r>
              <a:rPr lang="en-US" altLang="zh-TW" sz="2400"/>
              <a:t>, </a:t>
            </a:r>
            <a:r>
              <a:rPr lang="en-US" altLang="zh-TW" sz="2400" i="1"/>
              <a:t>Zi</a:t>
            </a:r>
            <a:r>
              <a:rPr lang="en-US" altLang="zh-TW" sz="2400"/>
              <a:t>) to the points on the projection screen with coordinates (</a:t>
            </a:r>
            <a:r>
              <a:rPr lang="en-US" altLang="zh-TW" sz="2400" i="1"/>
              <a:t>xi</a:t>
            </a:r>
            <a:r>
              <a:rPr lang="en-US" altLang="zh-TW" sz="2400"/>
              <a:t>, </a:t>
            </a:r>
            <a:r>
              <a:rPr lang="en-US" altLang="zh-TW" sz="2400" i="1"/>
              <a:t>yi</a:t>
            </a:r>
            <a:r>
              <a:rPr lang="en-US" altLang="zh-TW" sz="2400"/>
              <a:t>) is called a </a:t>
            </a:r>
            <a:r>
              <a:rPr lang="en-US" altLang="zh-TW" sz="2400" i="1"/>
              <a:t>projective transform</a:t>
            </a:r>
            <a:r>
              <a:rPr lang="en-US" altLang="zh-TW" sz="2400"/>
              <a:t>.</a:t>
            </a:r>
          </a:p>
          <a:p>
            <a:pPr>
              <a:lnSpc>
                <a:spcPct val="80000"/>
              </a:lnSpc>
            </a:pPr>
            <a:r>
              <a:rPr lang="en-US" altLang="zh-TW" sz="2400"/>
              <a:t>When working with such transforms, it is convenient to use what are known as </a:t>
            </a:r>
            <a:r>
              <a:rPr lang="en-US" altLang="zh-TW" sz="2400" i="1">
                <a:solidFill>
                  <a:srgbClr val="FF0000"/>
                </a:solidFill>
              </a:rPr>
              <a:t>homogeneous coordinates</a:t>
            </a:r>
            <a:r>
              <a:rPr lang="en-US" altLang="zh-TW" sz="2400"/>
              <a:t>. </a:t>
            </a:r>
          </a:p>
          <a:p>
            <a:pPr>
              <a:lnSpc>
                <a:spcPct val="80000"/>
              </a:lnSpc>
            </a:pPr>
            <a:r>
              <a:rPr lang="en-US" altLang="zh-TW" sz="2400"/>
              <a:t>The homogeneous coordinates associated with a point in a projective space of dimension </a:t>
            </a:r>
            <a:r>
              <a:rPr lang="en-US" altLang="zh-TW" sz="2400" i="1"/>
              <a:t>n </a:t>
            </a:r>
            <a:r>
              <a:rPr lang="en-US" altLang="zh-TW" sz="2400"/>
              <a:t>are typically expressed as an (</a:t>
            </a:r>
            <a:r>
              <a:rPr lang="en-US" altLang="zh-TW" sz="2400" i="1"/>
              <a:t>n </a:t>
            </a:r>
            <a:r>
              <a:rPr lang="en-US" altLang="zh-TW" sz="2400"/>
              <a:t>+ 1)-dimensional vector</a:t>
            </a:r>
          </a:p>
          <a:p>
            <a:pPr>
              <a:lnSpc>
                <a:spcPct val="80000"/>
              </a:lnSpc>
            </a:pPr>
            <a:r>
              <a:rPr lang="en-US" altLang="zh-TW" sz="2400"/>
              <a:t>(e.g., </a:t>
            </a:r>
            <a:r>
              <a:rPr lang="en-US" altLang="zh-TW" sz="2400" i="1"/>
              <a:t>x</a:t>
            </a:r>
            <a:r>
              <a:rPr lang="en-US" altLang="zh-TW" sz="2400"/>
              <a:t>, </a:t>
            </a:r>
            <a:r>
              <a:rPr lang="en-US" altLang="zh-TW" sz="2400" i="1"/>
              <a:t>y</a:t>
            </a:r>
            <a:r>
              <a:rPr lang="en-US" altLang="zh-TW" sz="2400"/>
              <a:t>, </a:t>
            </a:r>
            <a:r>
              <a:rPr lang="en-US" altLang="zh-TW" sz="2400" i="1"/>
              <a:t>z </a:t>
            </a:r>
            <a:r>
              <a:rPr lang="en-US" altLang="zh-TW" sz="2400"/>
              <a:t>becomes </a:t>
            </a:r>
            <a:r>
              <a:rPr lang="en-US" altLang="zh-TW" sz="2400" i="1"/>
              <a:t>x</a:t>
            </a:r>
            <a:r>
              <a:rPr lang="en-US" altLang="zh-TW" sz="2400"/>
              <a:t>, </a:t>
            </a:r>
            <a:r>
              <a:rPr lang="en-US" altLang="zh-TW" sz="2400" i="1"/>
              <a:t>y</a:t>
            </a:r>
            <a:r>
              <a:rPr lang="en-US" altLang="zh-TW" sz="2400"/>
              <a:t>, </a:t>
            </a:r>
            <a:r>
              <a:rPr lang="en-US" altLang="zh-TW" sz="2400" i="1"/>
              <a:t>z</a:t>
            </a:r>
            <a:r>
              <a:rPr lang="en-US" altLang="zh-TW" sz="2400"/>
              <a:t>, </a:t>
            </a:r>
            <a:r>
              <a:rPr lang="en-US" altLang="zh-TW" sz="2400" i="1"/>
              <a:t>w</a:t>
            </a:r>
            <a:r>
              <a:rPr lang="en-US" altLang="zh-TW" sz="2400"/>
              <a:t>), with the additional restriction that any two points whose</a:t>
            </a:r>
          </a:p>
          <a:p>
            <a:pPr>
              <a:lnSpc>
                <a:spcPct val="80000"/>
              </a:lnSpc>
            </a:pPr>
            <a:r>
              <a:rPr lang="en-US" altLang="zh-TW" sz="2400"/>
              <a:t>values are proportional are equivalent.</a:t>
            </a:r>
          </a:p>
        </p:txBody>
      </p:sp>
    </p:spTree>
    <p:extLst>
      <p:ext uri="{BB962C8B-B14F-4D97-AF65-F5344CB8AC3E}">
        <p14:creationId xmlns:p14="http://schemas.microsoft.com/office/powerpoint/2010/main" val="13686470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endParaRPr lang="zh-TW" altLang="zh-TW"/>
          </a:p>
        </p:txBody>
      </p:sp>
      <p:sp>
        <p:nvSpPr>
          <p:cNvPr id="463875" name="Rectangle 3"/>
          <p:cNvSpPr>
            <a:spLocks noGrp="1" noChangeArrowheads="1"/>
          </p:cNvSpPr>
          <p:nvPr>
            <p:ph type="body" idx="1"/>
          </p:nvPr>
        </p:nvSpPr>
        <p:spPr/>
        <p:txBody>
          <a:bodyPr/>
          <a:lstStyle/>
          <a:p>
            <a:r>
              <a:rPr lang="en-US" altLang="zh-TW"/>
              <a:t>Th is allows us to arrange the parameters that define our camera (i.e., </a:t>
            </a:r>
            <a:r>
              <a:rPr lang="en-US" altLang="zh-TW" i="1"/>
              <a:t>fx</a:t>
            </a:r>
            <a:r>
              <a:rPr lang="en-US" altLang="zh-TW"/>
              <a:t>, </a:t>
            </a:r>
            <a:r>
              <a:rPr lang="en-US" altLang="zh-TW" i="1"/>
              <a:t>fy</a:t>
            </a:r>
            <a:r>
              <a:rPr lang="en-US" altLang="zh-TW"/>
              <a:t>, </a:t>
            </a:r>
            <a:r>
              <a:rPr lang="en-US" altLang="zh-TW" i="1"/>
              <a:t>cx</a:t>
            </a:r>
            <a:r>
              <a:rPr lang="en-US" altLang="zh-TW"/>
              <a:t>, and </a:t>
            </a:r>
            <a:r>
              <a:rPr lang="en-US" altLang="zh-TW" i="1"/>
              <a:t>cy</a:t>
            </a:r>
            <a:r>
              <a:rPr lang="en-US" altLang="zh-TW"/>
              <a:t>) into a single 3-by-3 matrix, which we will call the </a:t>
            </a:r>
            <a:r>
              <a:rPr lang="en-US" altLang="zh-TW" i="1"/>
              <a:t>camera intrinsics matrix</a:t>
            </a:r>
          </a:p>
          <a:p>
            <a:endParaRPr lang="en-US" altLang="zh-TW" i="1"/>
          </a:p>
        </p:txBody>
      </p:sp>
      <p:pic>
        <p:nvPicPr>
          <p:cNvPr id="4638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3429000"/>
            <a:ext cx="8001000" cy="186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5611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p:cNvSpPr>
            <a:spLocks noGrp="1" noChangeArrowheads="1"/>
          </p:cNvSpPr>
          <p:nvPr>
            <p:ph type="title"/>
          </p:nvPr>
        </p:nvSpPr>
        <p:spPr/>
        <p:txBody>
          <a:bodyPr/>
          <a:lstStyle/>
          <a:p>
            <a:r>
              <a:rPr lang="en-US" altLang="zh-TW" sz="3600" b="1"/>
              <a:t>Rotation Matrix and Translation Vector</a:t>
            </a:r>
          </a:p>
        </p:txBody>
      </p:sp>
      <p:sp>
        <p:nvSpPr>
          <p:cNvPr id="464899" name="Rectangle 3"/>
          <p:cNvSpPr>
            <a:spLocks noGrp="1" noChangeArrowheads="1"/>
          </p:cNvSpPr>
          <p:nvPr>
            <p:ph type="body" idx="1"/>
          </p:nvPr>
        </p:nvSpPr>
        <p:spPr/>
        <p:txBody>
          <a:bodyPr/>
          <a:lstStyle/>
          <a:p>
            <a:endParaRPr lang="zh-TW" altLang="zh-TW"/>
          </a:p>
        </p:txBody>
      </p:sp>
      <p:pic>
        <p:nvPicPr>
          <p:cNvPr id="4649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24000"/>
            <a:ext cx="8529638" cy="438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72502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Rectangle 2"/>
          <p:cNvSpPr>
            <a:spLocks noGrp="1" noChangeArrowheads="1"/>
          </p:cNvSpPr>
          <p:nvPr>
            <p:ph type="title"/>
          </p:nvPr>
        </p:nvSpPr>
        <p:spPr/>
        <p:txBody>
          <a:bodyPr/>
          <a:lstStyle/>
          <a:p>
            <a:r>
              <a:rPr lang="en-US" altLang="zh-TW" sz="4000" b="1"/>
              <a:t>Rotation Matrix</a:t>
            </a:r>
          </a:p>
        </p:txBody>
      </p:sp>
      <p:sp>
        <p:nvSpPr>
          <p:cNvPr id="465923" name="Rectangle 3"/>
          <p:cNvSpPr>
            <a:spLocks noGrp="1" noChangeArrowheads="1"/>
          </p:cNvSpPr>
          <p:nvPr>
            <p:ph type="body" idx="1"/>
          </p:nvPr>
        </p:nvSpPr>
        <p:spPr/>
        <p:txBody>
          <a:bodyPr/>
          <a:lstStyle/>
          <a:p>
            <a:r>
              <a:rPr lang="en-US" altLang="zh-TW"/>
              <a:t>total rotation matrix </a:t>
            </a:r>
            <a:r>
              <a:rPr lang="en-US" altLang="zh-TW" i="1"/>
              <a:t>R</a:t>
            </a:r>
          </a:p>
        </p:txBody>
      </p:sp>
      <p:pic>
        <p:nvPicPr>
          <p:cNvPr id="4659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981200"/>
            <a:ext cx="5791200" cy="340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59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3505200"/>
            <a:ext cx="3443288"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592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5029200"/>
            <a:ext cx="3441700" cy="148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592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6400" y="2019300"/>
            <a:ext cx="3429000" cy="146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5928"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0" y="1371600"/>
            <a:ext cx="3581400" cy="50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04482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Grp="1" noChangeArrowheads="1"/>
          </p:cNvSpPr>
          <p:nvPr>
            <p:ph type="title"/>
          </p:nvPr>
        </p:nvSpPr>
        <p:spPr/>
        <p:txBody>
          <a:bodyPr/>
          <a:lstStyle/>
          <a:p>
            <a:r>
              <a:rPr lang="en-US" altLang="zh-TW" b="1"/>
              <a:t>Translation Vector</a:t>
            </a:r>
          </a:p>
        </p:txBody>
      </p:sp>
      <p:sp>
        <p:nvSpPr>
          <p:cNvPr id="467971" name="Rectangle 3"/>
          <p:cNvSpPr>
            <a:spLocks noGrp="1" noChangeArrowheads="1"/>
          </p:cNvSpPr>
          <p:nvPr>
            <p:ph type="body" idx="1"/>
          </p:nvPr>
        </p:nvSpPr>
        <p:spPr>
          <a:xfrm>
            <a:off x="457200" y="1196752"/>
            <a:ext cx="8291264" cy="5242519"/>
          </a:xfrm>
        </p:spPr>
        <p:txBody>
          <a:bodyPr/>
          <a:lstStyle/>
          <a:p>
            <a:r>
              <a:rPr lang="en-US" altLang="en-US" sz="2000" dirty="0"/>
              <a:t>The </a:t>
            </a:r>
            <a:r>
              <a:rPr lang="en-US" altLang="en-US" sz="2000" i="1" dirty="0"/>
              <a:t>translation vector </a:t>
            </a:r>
            <a:r>
              <a:rPr lang="en-US" altLang="en-US" sz="2000" dirty="0"/>
              <a:t>is how we represent a shift from one coordinate system to another</a:t>
            </a:r>
            <a:r>
              <a:rPr lang="en-US" altLang="zh-TW" sz="2000" dirty="0"/>
              <a:t> </a:t>
            </a:r>
            <a:r>
              <a:rPr lang="en-US" altLang="en-US" sz="2000" dirty="0"/>
              <a:t>system whose origin is displaced to another location; </a:t>
            </a:r>
            <a:endParaRPr lang="en-US" altLang="zh-TW" sz="2000" dirty="0"/>
          </a:p>
          <a:p>
            <a:r>
              <a:rPr lang="en-US" altLang="en-US" sz="2000" dirty="0"/>
              <a:t>the translation vector</a:t>
            </a:r>
            <a:r>
              <a:rPr lang="en-US" altLang="zh-TW" sz="2000" dirty="0"/>
              <a:t> </a:t>
            </a:r>
            <a:r>
              <a:rPr lang="en-US" altLang="en-US" sz="2000" dirty="0"/>
              <a:t>is just the offset from the origin of the first coordinate system to the origin of the second</a:t>
            </a:r>
            <a:r>
              <a:rPr lang="en-US" altLang="zh-TW" sz="2000" dirty="0"/>
              <a:t> </a:t>
            </a:r>
            <a:r>
              <a:rPr lang="en-US" altLang="en-US" sz="2000" dirty="0"/>
              <a:t>coordinate system. </a:t>
            </a:r>
            <a:endParaRPr lang="en-US" altLang="zh-TW" sz="2000" dirty="0"/>
          </a:p>
          <a:p>
            <a:r>
              <a:rPr lang="en-US" altLang="en-US" sz="2000" dirty="0"/>
              <a:t>Thus, to shift from a coordinate system centered on an object to</a:t>
            </a:r>
            <a:r>
              <a:rPr lang="en-US" altLang="zh-TW" sz="2000" dirty="0"/>
              <a:t> </a:t>
            </a:r>
            <a:r>
              <a:rPr lang="en-US" altLang="en-US" sz="2000" dirty="0"/>
              <a:t>one centered at the camera, the appropriate translation vector is simply </a:t>
            </a:r>
            <a:r>
              <a:rPr lang="en-US" altLang="en-US" sz="2000" i="1" dirty="0"/>
              <a:t>T </a:t>
            </a:r>
            <a:r>
              <a:rPr lang="en-US" altLang="en-US" sz="2000" dirty="0"/>
              <a:t>= </a:t>
            </a:r>
            <a:r>
              <a:rPr lang="en-US" altLang="en-US" sz="2000" dirty="0" err="1"/>
              <a:t>originobject</a:t>
            </a:r>
            <a:r>
              <a:rPr lang="en-US" altLang="en-US" sz="2000" dirty="0"/>
              <a:t> </a:t>
            </a:r>
            <a:r>
              <a:rPr lang="en-US" altLang="en-US" sz="2000" dirty="0">
                <a:latin typeface="Arial" panose="020B0604020202020204" pitchFamily="34" charset="0"/>
              </a:rPr>
              <a:t>–</a:t>
            </a:r>
            <a:r>
              <a:rPr lang="en-US" altLang="en-US" sz="2000" dirty="0" err="1"/>
              <a:t>origincamera</a:t>
            </a:r>
            <a:r>
              <a:rPr lang="en-US" altLang="en-US" sz="2000" dirty="0"/>
              <a:t>. </a:t>
            </a:r>
            <a:r>
              <a:rPr lang="en-US" altLang="zh-TW" sz="2000" dirty="0"/>
              <a:t>A</a:t>
            </a:r>
            <a:r>
              <a:rPr lang="en-US" altLang="en-US" sz="2000" dirty="0"/>
              <a:t> point in the object (or</a:t>
            </a:r>
            <a:r>
              <a:rPr lang="en-US" altLang="zh-TW" sz="2000" dirty="0"/>
              <a:t> </a:t>
            </a:r>
            <a:r>
              <a:rPr lang="en-US" altLang="en-US" sz="2000" dirty="0"/>
              <a:t>world) coordinate frame </a:t>
            </a:r>
            <a:r>
              <a:rPr lang="en-US" altLang="en-US" sz="2000" i="1" dirty="0"/>
              <a:t>Po </a:t>
            </a:r>
            <a:r>
              <a:rPr lang="en-US" altLang="en-US" sz="2000" dirty="0"/>
              <a:t>has coordinates </a:t>
            </a:r>
            <a:r>
              <a:rPr lang="en-US" altLang="en-US" sz="2000" i="1" dirty="0"/>
              <a:t>Pc </a:t>
            </a:r>
            <a:r>
              <a:rPr lang="en-US" altLang="en-US" sz="2000" dirty="0"/>
              <a:t>in the camera coordinate frame:</a:t>
            </a:r>
            <a:endParaRPr lang="en-US" altLang="zh-TW" sz="2000" dirty="0"/>
          </a:p>
          <a:p>
            <a:endParaRPr lang="en-US" altLang="zh-TW" sz="2000" dirty="0"/>
          </a:p>
        </p:txBody>
      </p:sp>
      <p:pic>
        <p:nvPicPr>
          <p:cNvPr id="467972" name="Picture 4" descr="\begin{bmatrix}x \\ y \\z \end{bmatrix} = R \cdot \begin{bmatrix}X \\ Y \\Z \end{bmatrix} + 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088" y="5237262"/>
            <a:ext cx="2438400" cy="1044575"/>
          </a:xfrm>
          <a:prstGeom prst="rect">
            <a:avLst/>
          </a:prstGeom>
          <a:noFill/>
          <a:extLst>
            <a:ext uri="{909E8E84-426E-40DD-AFC4-6F175D3DCCD1}">
              <a14:hiddenFill xmlns:a14="http://schemas.microsoft.com/office/drawing/2010/main">
                <a:solidFill>
                  <a:srgbClr val="FFFFFF"/>
                </a:solidFill>
              </a14:hiddenFill>
            </a:ext>
          </a:extLst>
        </p:spPr>
      </p:pic>
      <p:pic>
        <p:nvPicPr>
          <p:cNvPr id="4679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5445224"/>
            <a:ext cx="3657600" cy="836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8349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Grp="1" noChangeArrowheads="1"/>
          </p:cNvSpPr>
          <p:nvPr>
            <p:ph type="title"/>
          </p:nvPr>
        </p:nvSpPr>
        <p:spPr/>
        <p:txBody>
          <a:bodyPr/>
          <a:lstStyle/>
          <a:p>
            <a:r>
              <a:rPr lang="en-US" altLang="zh-TW" dirty="0" err="1"/>
              <a:t>warpPerspective</a:t>
            </a:r>
            <a:endParaRPr lang="en-US" altLang="zh-TW" dirty="0"/>
          </a:p>
        </p:txBody>
      </p:sp>
      <p:sp>
        <p:nvSpPr>
          <p:cNvPr id="470019" name="Rectangle 3"/>
          <p:cNvSpPr>
            <a:spLocks noGrp="1" noChangeArrowheads="1"/>
          </p:cNvSpPr>
          <p:nvPr>
            <p:ph type="body" idx="1"/>
          </p:nvPr>
        </p:nvSpPr>
        <p:spPr/>
        <p:txBody>
          <a:bodyPr/>
          <a:lstStyle/>
          <a:p>
            <a:pPr>
              <a:lnSpc>
                <a:spcPct val="90000"/>
              </a:lnSpc>
            </a:pPr>
            <a:r>
              <a:rPr lang="en-US" altLang="zh-TW" dirty="0">
                <a:solidFill>
                  <a:srgbClr val="FF0000"/>
                </a:solidFill>
              </a:rPr>
              <a:t>cv2.warpPerspective(</a:t>
            </a:r>
            <a:r>
              <a:rPr lang="en-US" altLang="zh-TW" dirty="0" err="1">
                <a:solidFill>
                  <a:srgbClr val="FF0000"/>
                </a:solidFill>
              </a:rPr>
              <a:t>src</a:t>
            </a:r>
            <a:r>
              <a:rPr lang="en-US" altLang="zh-TW" dirty="0">
                <a:solidFill>
                  <a:srgbClr val="FF0000"/>
                </a:solidFill>
              </a:rPr>
              <a:t>, M, </a:t>
            </a:r>
            <a:r>
              <a:rPr lang="en-US" altLang="zh-TW" dirty="0" err="1">
                <a:solidFill>
                  <a:srgbClr val="FF0000"/>
                </a:solidFill>
              </a:rPr>
              <a:t>dsize</a:t>
            </a:r>
            <a:r>
              <a:rPr lang="en-US" altLang="zh-TW" dirty="0">
                <a:solidFill>
                  <a:srgbClr val="FF0000"/>
                </a:solidFill>
              </a:rPr>
              <a:t>[, </a:t>
            </a:r>
            <a:r>
              <a:rPr lang="en-US" altLang="zh-TW" dirty="0" err="1">
                <a:solidFill>
                  <a:srgbClr val="FF0000"/>
                </a:solidFill>
              </a:rPr>
              <a:t>dst</a:t>
            </a:r>
            <a:r>
              <a:rPr lang="en-US" altLang="zh-TW" dirty="0">
                <a:solidFill>
                  <a:srgbClr val="FF0000"/>
                </a:solidFill>
              </a:rPr>
              <a:t>[, flags[, </a:t>
            </a:r>
            <a:r>
              <a:rPr lang="en-US" altLang="zh-TW" dirty="0" err="1">
                <a:solidFill>
                  <a:srgbClr val="FF0000"/>
                </a:solidFill>
              </a:rPr>
              <a:t>borderMode</a:t>
            </a:r>
            <a:r>
              <a:rPr lang="en-US" altLang="zh-TW" dirty="0">
                <a:solidFill>
                  <a:srgbClr val="FF0000"/>
                </a:solidFill>
              </a:rPr>
              <a:t>[, </a:t>
            </a:r>
            <a:r>
              <a:rPr lang="en-US" altLang="zh-TW" dirty="0" err="1">
                <a:solidFill>
                  <a:srgbClr val="FF0000"/>
                </a:solidFill>
              </a:rPr>
              <a:t>borderValue</a:t>
            </a:r>
            <a:r>
              <a:rPr lang="en-US" altLang="zh-TW" dirty="0">
                <a:solidFill>
                  <a:srgbClr val="FF0000"/>
                </a:solidFill>
              </a:rPr>
              <a:t>]]]]) → </a:t>
            </a:r>
            <a:r>
              <a:rPr lang="en-US" altLang="zh-TW" dirty="0" err="1" smtClean="0">
                <a:solidFill>
                  <a:srgbClr val="FF0000"/>
                </a:solidFill>
              </a:rPr>
              <a:t>dst</a:t>
            </a:r>
            <a:endParaRPr lang="en-US" altLang="zh-TW" dirty="0" smtClean="0">
              <a:solidFill>
                <a:srgbClr val="FF0000"/>
              </a:solidFill>
            </a:endParaRPr>
          </a:p>
          <a:p>
            <a:pPr>
              <a:lnSpc>
                <a:spcPct val="90000"/>
              </a:lnSpc>
            </a:pPr>
            <a:endParaRPr lang="en-US" altLang="zh-TW" sz="2000" dirty="0">
              <a:solidFill>
                <a:srgbClr val="FF0000"/>
              </a:solidFill>
            </a:endParaRPr>
          </a:p>
          <a:p>
            <a:pPr>
              <a:lnSpc>
                <a:spcPct val="90000"/>
              </a:lnSpc>
            </a:pPr>
            <a:r>
              <a:rPr lang="en-US" altLang="zh-TW" sz="2000" dirty="0" err="1" smtClean="0"/>
              <a:t>src</a:t>
            </a:r>
            <a:r>
              <a:rPr lang="en-US" altLang="zh-TW" sz="2000" dirty="0" smtClean="0"/>
              <a:t> </a:t>
            </a:r>
            <a:r>
              <a:rPr lang="en-US" altLang="zh-TW" sz="2000" dirty="0"/>
              <a:t>– input image.</a:t>
            </a:r>
          </a:p>
          <a:p>
            <a:pPr>
              <a:lnSpc>
                <a:spcPct val="90000"/>
              </a:lnSpc>
            </a:pPr>
            <a:r>
              <a:rPr lang="en-US" altLang="zh-TW" sz="2000" dirty="0" err="1"/>
              <a:t>dst</a:t>
            </a:r>
            <a:r>
              <a:rPr lang="en-US" altLang="zh-TW" sz="2000" dirty="0"/>
              <a:t> – output image that has the size </a:t>
            </a:r>
            <a:r>
              <a:rPr lang="en-US" altLang="zh-TW" sz="2000" dirty="0" err="1"/>
              <a:t>dsize</a:t>
            </a:r>
            <a:r>
              <a:rPr lang="en-US" altLang="zh-TW" sz="2000" dirty="0"/>
              <a:t> and the same type as </a:t>
            </a:r>
            <a:r>
              <a:rPr lang="en-US" altLang="zh-TW" sz="2000" dirty="0" err="1"/>
              <a:t>src</a:t>
            </a:r>
            <a:r>
              <a:rPr lang="en-US" altLang="zh-TW" sz="2000" dirty="0"/>
              <a:t> .</a:t>
            </a:r>
          </a:p>
          <a:p>
            <a:pPr>
              <a:lnSpc>
                <a:spcPct val="90000"/>
              </a:lnSpc>
            </a:pPr>
            <a:r>
              <a:rPr lang="en-US" altLang="zh-TW" sz="2000" dirty="0"/>
              <a:t>M – </a:t>
            </a:r>
            <a:r>
              <a:rPr lang="en-US" altLang="zh-TW" sz="2000" dirty="0" smtClean="0"/>
              <a:t>3 * </a:t>
            </a:r>
            <a:r>
              <a:rPr lang="en-US" altLang="zh-TW" sz="2000" dirty="0"/>
              <a:t>3 transformation matrix.</a:t>
            </a:r>
          </a:p>
          <a:p>
            <a:pPr>
              <a:lnSpc>
                <a:spcPct val="90000"/>
              </a:lnSpc>
            </a:pPr>
            <a:r>
              <a:rPr lang="en-US" altLang="zh-TW" sz="2000" dirty="0" err="1"/>
              <a:t>dsize</a:t>
            </a:r>
            <a:r>
              <a:rPr lang="en-US" altLang="zh-TW" sz="2000" dirty="0"/>
              <a:t> – size of the output image.</a:t>
            </a:r>
          </a:p>
          <a:p>
            <a:pPr>
              <a:lnSpc>
                <a:spcPct val="90000"/>
              </a:lnSpc>
            </a:pPr>
            <a:r>
              <a:rPr lang="en-US" altLang="zh-TW" sz="2000" dirty="0" smtClean="0"/>
              <a:t>Flags </a:t>
            </a:r>
            <a:r>
              <a:rPr lang="en-US" altLang="zh-TW" sz="2000" dirty="0"/>
              <a:t>–</a:t>
            </a:r>
            <a:r>
              <a:rPr lang="en-US" altLang="zh-TW" sz="2000" dirty="0" smtClean="0"/>
              <a:t> interpolation </a:t>
            </a:r>
            <a:r>
              <a:rPr lang="en-US" altLang="zh-TW" sz="2000" dirty="0"/>
              <a:t>methods </a:t>
            </a:r>
            <a:endParaRPr lang="en-US" altLang="zh-TW" sz="2000" dirty="0" smtClean="0"/>
          </a:p>
          <a:p>
            <a:pPr>
              <a:lnSpc>
                <a:spcPct val="90000"/>
              </a:lnSpc>
            </a:pPr>
            <a:r>
              <a:rPr lang="en-US" altLang="zh-TW" sz="2000" dirty="0" err="1" smtClean="0"/>
              <a:t>borderValue</a:t>
            </a:r>
            <a:r>
              <a:rPr lang="en-US" altLang="zh-TW" sz="2000" dirty="0" smtClean="0"/>
              <a:t> </a:t>
            </a:r>
            <a:r>
              <a:rPr lang="en-US" altLang="zh-TW" sz="2000" dirty="0"/>
              <a:t>– value used in case of a constant border; by default, it equals 0.ransforms</a:t>
            </a:r>
          </a:p>
        </p:txBody>
      </p:sp>
    </p:spTree>
    <p:extLst>
      <p:ext uri="{BB962C8B-B14F-4D97-AF65-F5344CB8AC3E}">
        <p14:creationId xmlns:p14="http://schemas.microsoft.com/office/powerpoint/2010/main" val="4237479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4" name="Rectangle 2"/>
          <p:cNvSpPr>
            <a:spLocks noGrp="1" noChangeArrowheads="1"/>
          </p:cNvSpPr>
          <p:nvPr>
            <p:ph type="title"/>
          </p:nvPr>
        </p:nvSpPr>
        <p:spPr/>
        <p:txBody>
          <a:bodyPr/>
          <a:lstStyle/>
          <a:p>
            <a:r>
              <a:rPr lang="en-US" altLang="zh-TW" sz="2800" dirty="0" smtClean="0"/>
              <a:t>cv2.getPerspectiveTransform(</a:t>
            </a:r>
            <a:r>
              <a:rPr lang="en-US" altLang="zh-TW" sz="2800" dirty="0" err="1" smtClean="0"/>
              <a:t>src,dst</a:t>
            </a:r>
            <a:r>
              <a:rPr lang="en-US" altLang="zh-TW" sz="2800" dirty="0" smtClean="0"/>
              <a:t>)</a:t>
            </a:r>
            <a:endParaRPr lang="en-US" altLang="zh-TW" sz="2800" dirty="0"/>
          </a:p>
        </p:txBody>
      </p:sp>
      <p:sp>
        <p:nvSpPr>
          <p:cNvPr id="448515" name="Rectangle 3"/>
          <p:cNvSpPr>
            <a:spLocks noGrp="1" noChangeArrowheads="1"/>
          </p:cNvSpPr>
          <p:nvPr>
            <p:ph type="body" idx="1"/>
          </p:nvPr>
        </p:nvSpPr>
        <p:spPr>
          <a:xfrm>
            <a:off x="574675" y="1235586"/>
            <a:ext cx="8001000" cy="4857709"/>
          </a:xfrm>
        </p:spPr>
        <p:txBody>
          <a:bodyPr/>
          <a:lstStyle/>
          <a:p>
            <a:r>
              <a:rPr lang="en-US" altLang="zh-TW" sz="2000" dirty="0" err="1"/>
              <a:t>src</a:t>
            </a:r>
            <a:r>
              <a:rPr lang="en-US" altLang="zh-TW" sz="2000" dirty="0"/>
              <a:t> – Coordinates of triangle vertices in the source image.</a:t>
            </a:r>
          </a:p>
          <a:p>
            <a:r>
              <a:rPr lang="en-US" altLang="zh-TW" sz="2000" dirty="0" err="1"/>
              <a:t>dst</a:t>
            </a:r>
            <a:r>
              <a:rPr lang="en-US" altLang="zh-TW" sz="2000" dirty="0"/>
              <a:t> – Coordinates of the corresponding triangle vertices in the destination image.</a:t>
            </a:r>
          </a:p>
          <a:p>
            <a:r>
              <a:rPr lang="en-US" altLang="zh-TW" sz="2000" dirty="0" smtClean="0"/>
              <a:t>Calculates the 3 * 3 </a:t>
            </a:r>
            <a:r>
              <a:rPr lang="en-US" altLang="zh-TW" sz="2000" dirty="0"/>
              <a:t>matrix of an Perspective</a:t>
            </a:r>
            <a:r>
              <a:rPr lang="en-US" altLang="zh-TW" sz="2000" dirty="0" smtClean="0"/>
              <a:t> transform</a:t>
            </a:r>
            <a:endParaRPr lang="en-US" altLang="zh-TW" sz="2000" dirty="0"/>
          </a:p>
          <a:p>
            <a:r>
              <a:rPr lang="en-US" altLang="zh-TW" sz="2000" b="1" dirty="0" smtClean="0"/>
              <a:t>4 points</a:t>
            </a:r>
            <a:endParaRPr lang="en-US" altLang="zh-TW" sz="2000" b="1" dirty="0"/>
          </a:p>
          <a:p>
            <a:pPr lvl="1"/>
            <a:endParaRPr lang="en-US" altLang="zh-TW" dirty="0"/>
          </a:p>
        </p:txBody>
      </p:sp>
      <p:pic>
        <p:nvPicPr>
          <p:cNvPr id="2" name="圖片 1"/>
          <p:cNvPicPr>
            <a:picLocks noChangeAspect="1"/>
          </p:cNvPicPr>
          <p:nvPr/>
        </p:nvPicPr>
        <p:blipFill>
          <a:blip r:embed="rId2"/>
          <a:stretch>
            <a:fillRect/>
          </a:stretch>
        </p:blipFill>
        <p:spPr>
          <a:xfrm>
            <a:off x="1008576" y="3501008"/>
            <a:ext cx="3121423" cy="2341067"/>
          </a:xfrm>
          <a:prstGeom prst="rect">
            <a:avLst/>
          </a:prstGeom>
        </p:spPr>
      </p:pic>
      <p:pic>
        <p:nvPicPr>
          <p:cNvPr id="3" name="圖片 2"/>
          <p:cNvPicPr>
            <a:picLocks noChangeAspect="1"/>
          </p:cNvPicPr>
          <p:nvPr/>
        </p:nvPicPr>
        <p:blipFill rotWithShape="1">
          <a:blip r:embed="rId3"/>
          <a:srcRect t="5676"/>
          <a:stretch/>
        </p:blipFill>
        <p:spPr>
          <a:xfrm>
            <a:off x="5148064" y="3489191"/>
            <a:ext cx="3134576" cy="2352884"/>
          </a:xfrm>
          <a:prstGeom prst="rect">
            <a:avLst/>
          </a:prstGeom>
        </p:spPr>
      </p:pic>
      <p:sp>
        <p:nvSpPr>
          <p:cNvPr id="5" name="矩形 4"/>
          <p:cNvSpPr/>
          <p:nvPr/>
        </p:nvSpPr>
        <p:spPr>
          <a:xfrm>
            <a:off x="588150" y="3316342"/>
            <a:ext cx="471604" cy="369332"/>
          </a:xfrm>
          <a:prstGeom prst="rect">
            <a:avLst/>
          </a:prstGeom>
        </p:spPr>
        <p:txBody>
          <a:bodyPr wrap="none">
            <a:spAutoFit/>
          </a:bodyPr>
          <a:lstStyle/>
          <a:p>
            <a:r>
              <a:rPr lang="en-US" altLang="zh-TW" dirty="0" smtClean="0"/>
              <a:t>P1</a:t>
            </a:r>
            <a:endParaRPr lang="zh-TW" altLang="en-US" dirty="0"/>
          </a:p>
        </p:txBody>
      </p:sp>
      <p:sp>
        <p:nvSpPr>
          <p:cNvPr id="17" name="矩形 16"/>
          <p:cNvSpPr/>
          <p:nvPr/>
        </p:nvSpPr>
        <p:spPr>
          <a:xfrm>
            <a:off x="544920" y="5717793"/>
            <a:ext cx="471604" cy="369332"/>
          </a:xfrm>
          <a:prstGeom prst="rect">
            <a:avLst/>
          </a:prstGeom>
        </p:spPr>
        <p:txBody>
          <a:bodyPr wrap="none">
            <a:spAutoFit/>
          </a:bodyPr>
          <a:lstStyle/>
          <a:p>
            <a:r>
              <a:rPr lang="en-US" altLang="zh-TW" dirty="0" smtClean="0"/>
              <a:t>P3</a:t>
            </a:r>
            <a:endParaRPr lang="zh-TW" altLang="en-US" dirty="0"/>
          </a:p>
        </p:txBody>
      </p:sp>
      <p:sp>
        <p:nvSpPr>
          <p:cNvPr id="18" name="矩形 17"/>
          <p:cNvSpPr/>
          <p:nvPr/>
        </p:nvSpPr>
        <p:spPr>
          <a:xfrm>
            <a:off x="4122051" y="3246497"/>
            <a:ext cx="471604" cy="369332"/>
          </a:xfrm>
          <a:prstGeom prst="rect">
            <a:avLst/>
          </a:prstGeom>
        </p:spPr>
        <p:txBody>
          <a:bodyPr wrap="none">
            <a:spAutoFit/>
          </a:bodyPr>
          <a:lstStyle/>
          <a:p>
            <a:r>
              <a:rPr lang="en-US" altLang="zh-TW" dirty="0" smtClean="0"/>
              <a:t>P2</a:t>
            </a:r>
            <a:endParaRPr lang="zh-TW" altLang="en-US" dirty="0"/>
          </a:p>
        </p:txBody>
      </p:sp>
      <p:sp>
        <p:nvSpPr>
          <p:cNvPr id="19" name="矩形 18"/>
          <p:cNvSpPr/>
          <p:nvPr/>
        </p:nvSpPr>
        <p:spPr>
          <a:xfrm>
            <a:off x="4167427" y="5717793"/>
            <a:ext cx="471604" cy="369332"/>
          </a:xfrm>
          <a:prstGeom prst="rect">
            <a:avLst/>
          </a:prstGeom>
        </p:spPr>
        <p:txBody>
          <a:bodyPr wrap="none">
            <a:spAutoFit/>
          </a:bodyPr>
          <a:lstStyle/>
          <a:p>
            <a:r>
              <a:rPr lang="en-US" altLang="zh-TW" dirty="0" smtClean="0"/>
              <a:t>P4</a:t>
            </a:r>
            <a:endParaRPr lang="zh-TW" altLang="en-US" dirty="0"/>
          </a:p>
        </p:txBody>
      </p:sp>
      <p:sp>
        <p:nvSpPr>
          <p:cNvPr id="20" name="矩形 19"/>
          <p:cNvSpPr/>
          <p:nvPr/>
        </p:nvSpPr>
        <p:spPr>
          <a:xfrm>
            <a:off x="5328376" y="5265747"/>
            <a:ext cx="471604" cy="369332"/>
          </a:xfrm>
          <a:prstGeom prst="rect">
            <a:avLst/>
          </a:prstGeom>
          <a:solidFill>
            <a:schemeClr val="bg1"/>
          </a:solidFill>
        </p:spPr>
        <p:txBody>
          <a:bodyPr wrap="none">
            <a:spAutoFit/>
          </a:bodyPr>
          <a:lstStyle/>
          <a:p>
            <a:r>
              <a:rPr lang="en-US" altLang="zh-TW" dirty="0" smtClean="0"/>
              <a:t>P3</a:t>
            </a:r>
            <a:endParaRPr lang="zh-TW" altLang="en-US" dirty="0"/>
          </a:p>
        </p:txBody>
      </p:sp>
      <p:sp>
        <p:nvSpPr>
          <p:cNvPr id="21" name="矩形 20"/>
          <p:cNvSpPr/>
          <p:nvPr/>
        </p:nvSpPr>
        <p:spPr>
          <a:xfrm>
            <a:off x="5217062" y="3823471"/>
            <a:ext cx="471604" cy="369332"/>
          </a:xfrm>
          <a:prstGeom prst="rect">
            <a:avLst/>
          </a:prstGeom>
          <a:solidFill>
            <a:schemeClr val="bg1"/>
          </a:solidFill>
        </p:spPr>
        <p:txBody>
          <a:bodyPr wrap="none">
            <a:spAutoFit/>
          </a:bodyPr>
          <a:lstStyle/>
          <a:p>
            <a:r>
              <a:rPr lang="en-US" altLang="zh-TW" dirty="0" smtClean="0"/>
              <a:t>P1</a:t>
            </a:r>
            <a:endParaRPr lang="zh-TW" altLang="en-US" dirty="0"/>
          </a:p>
        </p:txBody>
      </p:sp>
      <p:sp>
        <p:nvSpPr>
          <p:cNvPr id="22" name="矩形 21"/>
          <p:cNvSpPr/>
          <p:nvPr/>
        </p:nvSpPr>
        <p:spPr>
          <a:xfrm>
            <a:off x="7671897" y="5450413"/>
            <a:ext cx="471604" cy="369332"/>
          </a:xfrm>
          <a:prstGeom prst="rect">
            <a:avLst/>
          </a:prstGeom>
          <a:solidFill>
            <a:schemeClr val="bg1"/>
          </a:solidFill>
        </p:spPr>
        <p:txBody>
          <a:bodyPr wrap="none">
            <a:spAutoFit/>
          </a:bodyPr>
          <a:lstStyle/>
          <a:p>
            <a:r>
              <a:rPr lang="en-US" altLang="zh-TW" dirty="0" smtClean="0"/>
              <a:t>P4</a:t>
            </a:r>
            <a:endParaRPr lang="zh-TW" altLang="en-US" dirty="0"/>
          </a:p>
        </p:txBody>
      </p:sp>
      <p:sp>
        <p:nvSpPr>
          <p:cNvPr id="23" name="矩形 22"/>
          <p:cNvSpPr/>
          <p:nvPr/>
        </p:nvSpPr>
        <p:spPr>
          <a:xfrm>
            <a:off x="7663722" y="3570459"/>
            <a:ext cx="471604" cy="369332"/>
          </a:xfrm>
          <a:prstGeom prst="rect">
            <a:avLst/>
          </a:prstGeom>
          <a:solidFill>
            <a:schemeClr val="bg1"/>
          </a:solidFill>
        </p:spPr>
        <p:txBody>
          <a:bodyPr wrap="none">
            <a:spAutoFit/>
          </a:bodyPr>
          <a:lstStyle/>
          <a:p>
            <a:r>
              <a:rPr lang="en-US" altLang="zh-TW" dirty="0" smtClean="0"/>
              <a:t>P2</a:t>
            </a:r>
            <a:endParaRPr lang="zh-TW" altLang="en-US" dirty="0"/>
          </a:p>
        </p:txBody>
      </p:sp>
    </p:spTree>
    <p:extLst>
      <p:ext uri="{BB962C8B-B14F-4D97-AF65-F5344CB8AC3E}">
        <p14:creationId xmlns:p14="http://schemas.microsoft.com/office/powerpoint/2010/main" val="32906549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pPr>
              <a:defRPr/>
            </a:pPr>
            <a:fld id="{C3E24055-C280-453F-98F3-40A960E52EFC}" type="slidenum">
              <a:rPr lang="en-US" altLang="zh-TW" smtClean="0"/>
              <a:pPr>
                <a:defRPr/>
              </a:pPr>
              <a:t>5</a:t>
            </a:fld>
            <a:endParaRPr lang="en-US" altLang="zh-TW"/>
          </a:p>
        </p:txBody>
      </p:sp>
      <p:sp>
        <p:nvSpPr>
          <p:cNvPr id="3" name="標題 2"/>
          <p:cNvSpPr>
            <a:spLocks noGrp="1"/>
          </p:cNvSpPr>
          <p:nvPr>
            <p:ph type="title"/>
          </p:nvPr>
        </p:nvSpPr>
        <p:spPr/>
        <p:txBody>
          <a:bodyPr/>
          <a:lstStyle/>
          <a:p>
            <a:r>
              <a:rPr lang="en-US" altLang="zh-TW" dirty="0"/>
              <a:t>Adjust Image </a:t>
            </a:r>
            <a:r>
              <a:rPr lang="en-US" altLang="zh-TW" dirty="0" smtClean="0"/>
              <a:t>Contrast</a:t>
            </a:r>
            <a:endParaRPr lang="zh-TW" altLang="en-US" dirty="0"/>
          </a:p>
        </p:txBody>
      </p:sp>
      <p:sp>
        <p:nvSpPr>
          <p:cNvPr id="4" name="內容版面配置區 3"/>
          <p:cNvSpPr>
            <a:spLocks noGrp="1"/>
          </p:cNvSpPr>
          <p:nvPr>
            <p:ph sz="quarter" idx="12"/>
          </p:nvPr>
        </p:nvSpPr>
        <p:spPr>
          <a:xfrm>
            <a:off x="467544" y="981930"/>
            <a:ext cx="7992690" cy="5687962"/>
          </a:xfrm>
        </p:spPr>
        <p:txBody>
          <a:bodyPr/>
          <a:lstStyle/>
          <a:p>
            <a:r>
              <a:rPr lang="en-US" altLang="zh-TW" dirty="0"/>
              <a:t>The syntax of </a:t>
            </a:r>
            <a:r>
              <a:rPr lang="en-US" altLang="zh-TW" dirty="0" err="1"/>
              <a:t>addWeighted</a:t>
            </a:r>
            <a:r>
              <a:rPr lang="en-US" altLang="zh-TW" dirty="0"/>
              <a:t>() </a:t>
            </a:r>
            <a:r>
              <a:rPr lang="en-US" altLang="zh-TW" dirty="0" smtClean="0"/>
              <a:t>method</a:t>
            </a:r>
          </a:p>
          <a:p>
            <a:pPr marL="471487" lvl="1" indent="0">
              <a:buNone/>
            </a:pPr>
            <a:r>
              <a:rPr lang="en-US" altLang="zh-TW" dirty="0"/>
              <a:t>cv2.addWeighted(source_img1, alpha1, source_img2, alpha2, beta</a:t>
            </a:r>
            <a:r>
              <a:rPr lang="en-US" altLang="zh-TW" dirty="0" smtClean="0"/>
              <a:t>)</a:t>
            </a:r>
          </a:p>
          <a:p>
            <a:r>
              <a:rPr lang="en-US" altLang="zh-TW" dirty="0" err="1" smtClean="0"/>
              <a:t>new_img</a:t>
            </a:r>
            <a:r>
              <a:rPr lang="en-US" altLang="zh-TW" dirty="0" smtClean="0"/>
              <a:t> </a:t>
            </a:r>
            <a:r>
              <a:rPr lang="en-US" altLang="zh-TW" dirty="0"/>
              <a:t>= a * </a:t>
            </a:r>
            <a:r>
              <a:rPr lang="en-US" altLang="zh-TW" dirty="0" err="1"/>
              <a:t>original_img</a:t>
            </a:r>
            <a:r>
              <a:rPr lang="en-US" altLang="zh-TW" dirty="0"/>
              <a:t> + </a:t>
            </a:r>
            <a:r>
              <a:rPr lang="en-US" altLang="zh-TW" dirty="0" smtClean="0"/>
              <a:t>b</a:t>
            </a:r>
          </a:p>
          <a:p>
            <a:pPr lvl="1"/>
            <a:r>
              <a:rPr lang="en-US" altLang="zh-TW" dirty="0"/>
              <a:t>Here a is alpha which defines contrast of the image. If a is greater than 1, there will be higher contrast</a:t>
            </a:r>
            <a:r>
              <a:rPr lang="en-US" altLang="zh-TW" dirty="0" smtClean="0"/>
              <a:t>. </a:t>
            </a:r>
            <a:endParaRPr lang="en-US" altLang="zh-TW" dirty="0"/>
          </a:p>
          <a:p>
            <a:pPr lvl="1"/>
            <a:r>
              <a:rPr lang="en-US" altLang="zh-TW" dirty="0"/>
              <a:t>If the value of a is between 0 and 1 (smaller than 1 but greater than 0), there would be lower contrast. If a is 1, there will be no contrast effect on the image</a:t>
            </a:r>
            <a:r>
              <a:rPr lang="en-US" altLang="zh-TW" dirty="0" smtClean="0"/>
              <a:t>. </a:t>
            </a:r>
            <a:endParaRPr lang="en-US" altLang="zh-TW" dirty="0"/>
          </a:p>
          <a:p>
            <a:pPr lvl="1"/>
            <a:r>
              <a:rPr lang="en-US" altLang="zh-TW" dirty="0"/>
              <a:t>b stands for beta. The values of b vary from -127 to +127.</a:t>
            </a:r>
          </a:p>
          <a:p>
            <a:pPr lvl="1"/>
            <a:r>
              <a:rPr lang="en-US" altLang="zh-TW" dirty="0" smtClean="0"/>
              <a:t>To </a:t>
            </a:r>
            <a:r>
              <a:rPr lang="en-US" altLang="zh-TW" dirty="0"/>
              <a:t>implement this equation in Python </a:t>
            </a:r>
            <a:r>
              <a:rPr lang="en-US" altLang="zh-TW" dirty="0" err="1"/>
              <a:t>OpenCV</a:t>
            </a:r>
            <a:r>
              <a:rPr lang="en-US" altLang="zh-TW" dirty="0"/>
              <a:t>, you can use the </a:t>
            </a:r>
            <a:r>
              <a:rPr lang="en-US" altLang="zh-TW" dirty="0" err="1"/>
              <a:t>addWeighted</a:t>
            </a:r>
            <a:r>
              <a:rPr lang="en-US" altLang="zh-TW" dirty="0"/>
              <a:t>() method. We use The </a:t>
            </a:r>
            <a:r>
              <a:rPr lang="en-US" altLang="zh-TW" dirty="0" err="1"/>
              <a:t>addWeighted</a:t>
            </a:r>
            <a:r>
              <a:rPr lang="en-US" altLang="zh-TW" dirty="0"/>
              <a:t>() method as it generates the output in the range of 0 and 255 for a 24-bit color image.</a:t>
            </a:r>
            <a:endParaRPr lang="zh-TW" altLang="en-US" dirty="0"/>
          </a:p>
        </p:txBody>
      </p:sp>
    </p:spTree>
    <p:extLst>
      <p:ext uri="{BB962C8B-B14F-4D97-AF65-F5344CB8AC3E}">
        <p14:creationId xmlns:p14="http://schemas.microsoft.com/office/powerpoint/2010/main" val="189557347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warpPerspective</a:t>
            </a:r>
            <a:r>
              <a:rPr lang="en-US" altLang="zh-TW" dirty="0" smtClean="0"/>
              <a:t> (ex12)</a:t>
            </a:r>
            <a:endParaRPr lang="zh-TW" altLang="en-US" dirty="0"/>
          </a:p>
        </p:txBody>
      </p:sp>
      <p:sp>
        <p:nvSpPr>
          <p:cNvPr id="3" name="內容版面配置區 2"/>
          <p:cNvSpPr>
            <a:spLocks noGrp="1"/>
          </p:cNvSpPr>
          <p:nvPr>
            <p:ph idx="1"/>
          </p:nvPr>
        </p:nvSpPr>
        <p:spPr>
          <a:xfrm>
            <a:off x="517716" y="1421914"/>
            <a:ext cx="8001000" cy="4815398"/>
          </a:xfr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pPr marL="0" indent="0">
              <a:buNone/>
            </a:pPr>
            <a:r>
              <a:rPr lang="en-US" altLang="zh-TW" sz="1800" dirty="0">
                <a:solidFill>
                  <a:srgbClr val="0070C0"/>
                </a:solidFill>
                <a:latin typeface="+mj-ea"/>
                <a:ea typeface="+mj-ea"/>
              </a:rPr>
              <a:t>import cv2</a:t>
            </a:r>
          </a:p>
          <a:p>
            <a:pPr marL="0" indent="0">
              <a:buNone/>
            </a:pPr>
            <a:r>
              <a:rPr lang="en-US" altLang="zh-TW" sz="1800" dirty="0">
                <a:solidFill>
                  <a:srgbClr val="0070C0"/>
                </a:solidFill>
                <a:latin typeface="+mj-ea"/>
                <a:ea typeface="+mj-ea"/>
              </a:rPr>
              <a:t>import </a:t>
            </a:r>
            <a:r>
              <a:rPr lang="en-US" altLang="zh-TW" sz="1800" dirty="0" err="1">
                <a:solidFill>
                  <a:srgbClr val="0070C0"/>
                </a:solidFill>
                <a:latin typeface="+mj-ea"/>
                <a:ea typeface="+mj-ea"/>
              </a:rPr>
              <a:t>numpy</a:t>
            </a:r>
            <a:r>
              <a:rPr lang="en-US" altLang="zh-TW" sz="1800" dirty="0">
                <a:solidFill>
                  <a:srgbClr val="0070C0"/>
                </a:solidFill>
                <a:latin typeface="+mj-ea"/>
                <a:ea typeface="+mj-ea"/>
              </a:rPr>
              <a:t> as np</a:t>
            </a:r>
          </a:p>
          <a:p>
            <a:pPr marL="0" indent="0">
              <a:buNone/>
            </a:pPr>
            <a:r>
              <a:rPr lang="en-US" altLang="zh-TW" sz="1800" dirty="0" err="1" smtClean="0">
                <a:solidFill>
                  <a:srgbClr val="0070C0"/>
                </a:solidFill>
                <a:latin typeface="+mj-ea"/>
                <a:ea typeface="+mj-ea"/>
              </a:rPr>
              <a:t>img</a:t>
            </a:r>
            <a:r>
              <a:rPr lang="en-US" altLang="zh-TW" sz="1800" dirty="0" smtClean="0">
                <a:solidFill>
                  <a:srgbClr val="0070C0"/>
                </a:solidFill>
                <a:latin typeface="+mj-ea"/>
                <a:ea typeface="+mj-ea"/>
              </a:rPr>
              <a:t> </a:t>
            </a:r>
            <a:r>
              <a:rPr lang="en-US" altLang="zh-TW" sz="1800" dirty="0">
                <a:solidFill>
                  <a:srgbClr val="0070C0"/>
                </a:solidFill>
                <a:latin typeface="+mj-ea"/>
                <a:ea typeface="+mj-ea"/>
              </a:rPr>
              <a:t>= cv2.imread("mcut.png")</a:t>
            </a:r>
          </a:p>
          <a:p>
            <a:pPr marL="0" indent="0">
              <a:buNone/>
            </a:pPr>
            <a:r>
              <a:rPr lang="en-US" altLang="zh-TW" sz="1800" dirty="0">
                <a:solidFill>
                  <a:srgbClr val="0070C0"/>
                </a:solidFill>
                <a:latin typeface="+mj-ea"/>
                <a:ea typeface="+mj-ea"/>
              </a:rPr>
              <a:t>height, width  = </a:t>
            </a:r>
            <a:r>
              <a:rPr lang="en-US" altLang="zh-TW" sz="1800" dirty="0" err="1">
                <a:solidFill>
                  <a:srgbClr val="0070C0"/>
                </a:solidFill>
                <a:latin typeface="+mj-ea"/>
                <a:ea typeface="+mj-ea"/>
              </a:rPr>
              <a:t>img.shape</a:t>
            </a:r>
            <a:r>
              <a:rPr lang="en-US" altLang="zh-TW" sz="1800" dirty="0">
                <a:solidFill>
                  <a:srgbClr val="0070C0"/>
                </a:solidFill>
                <a:latin typeface="+mj-ea"/>
                <a:ea typeface="+mj-ea"/>
              </a:rPr>
              <a:t>[:2]</a:t>
            </a:r>
          </a:p>
          <a:p>
            <a:pPr marL="0" indent="0">
              <a:buNone/>
            </a:pPr>
            <a:r>
              <a:rPr lang="en-US" altLang="zh-TW" sz="1800" dirty="0" smtClean="0">
                <a:solidFill>
                  <a:srgbClr val="0070C0"/>
                </a:solidFill>
                <a:latin typeface="+mj-ea"/>
                <a:ea typeface="+mj-ea"/>
              </a:rPr>
              <a:t>pts1 </a:t>
            </a:r>
            <a:r>
              <a:rPr lang="en-US" altLang="zh-TW" sz="1800" dirty="0">
                <a:solidFill>
                  <a:srgbClr val="0070C0"/>
                </a:solidFill>
                <a:latin typeface="+mj-ea"/>
                <a:ea typeface="+mj-ea"/>
              </a:rPr>
              <a:t>= np.float32([[0,0],[width,0],[0,height],[</a:t>
            </a:r>
            <a:r>
              <a:rPr lang="en-US" altLang="zh-TW" sz="1800" dirty="0" err="1">
                <a:solidFill>
                  <a:srgbClr val="0070C0"/>
                </a:solidFill>
                <a:latin typeface="+mj-ea"/>
                <a:ea typeface="+mj-ea"/>
              </a:rPr>
              <a:t>width,height</a:t>
            </a:r>
            <a:r>
              <a:rPr lang="en-US" altLang="zh-TW" sz="1800" dirty="0">
                <a:solidFill>
                  <a:srgbClr val="0070C0"/>
                </a:solidFill>
                <a:latin typeface="+mj-ea"/>
                <a:ea typeface="+mj-ea"/>
              </a:rPr>
              <a:t>]])</a:t>
            </a:r>
          </a:p>
          <a:p>
            <a:pPr marL="0" indent="0">
              <a:buNone/>
            </a:pPr>
            <a:r>
              <a:rPr lang="en-US" altLang="zh-TW" sz="1800" dirty="0">
                <a:solidFill>
                  <a:srgbClr val="0070C0"/>
                </a:solidFill>
                <a:latin typeface="+mj-ea"/>
                <a:ea typeface="+mj-ea"/>
              </a:rPr>
              <a:t>pts2 = np.float32([[10,50],[500,0],[0,300],[400,280]])</a:t>
            </a:r>
          </a:p>
          <a:p>
            <a:pPr marL="0" indent="0">
              <a:buNone/>
            </a:pPr>
            <a:r>
              <a:rPr lang="en-US" altLang="zh-TW" sz="1800" dirty="0">
                <a:solidFill>
                  <a:srgbClr val="0070C0"/>
                </a:solidFill>
                <a:latin typeface="+mj-ea"/>
                <a:ea typeface="+mj-ea"/>
              </a:rPr>
              <a:t>M = cv2.getPerspectiveTransform(pts1,pts2)</a:t>
            </a:r>
          </a:p>
          <a:p>
            <a:pPr marL="0" indent="0">
              <a:buNone/>
            </a:pPr>
            <a:r>
              <a:rPr lang="en-US" altLang="zh-TW" sz="1800" dirty="0">
                <a:solidFill>
                  <a:srgbClr val="0070C0"/>
                </a:solidFill>
                <a:latin typeface="+mj-ea"/>
                <a:ea typeface="+mj-ea"/>
              </a:rPr>
              <a:t>Perspective = cv2.warpPerspective(</a:t>
            </a:r>
            <a:r>
              <a:rPr lang="en-US" altLang="zh-TW" sz="1800" dirty="0" err="1">
                <a:solidFill>
                  <a:srgbClr val="0070C0"/>
                </a:solidFill>
                <a:latin typeface="+mj-ea"/>
                <a:ea typeface="+mj-ea"/>
              </a:rPr>
              <a:t>img,M</a:t>
            </a:r>
            <a:r>
              <a:rPr lang="en-US" altLang="zh-TW" sz="1800" dirty="0">
                <a:solidFill>
                  <a:srgbClr val="0070C0"/>
                </a:solidFill>
                <a:latin typeface="+mj-ea"/>
                <a:ea typeface="+mj-ea"/>
              </a:rPr>
              <a:t>,(</a:t>
            </a:r>
            <a:r>
              <a:rPr lang="en-US" altLang="zh-TW" sz="1800" dirty="0" err="1">
                <a:solidFill>
                  <a:srgbClr val="0070C0"/>
                </a:solidFill>
                <a:latin typeface="+mj-ea"/>
                <a:ea typeface="+mj-ea"/>
              </a:rPr>
              <a:t>width,height</a:t>
            </a:r>
            <a:r>
              <a:rPr lang="en-US" altLang="zh-TW" sz="1800" dirty="0">
                <a:solidFill>
                  <a:srgbClr val="0070C0"/>
                </a:solidFill>
                <a:latin typeface="+mj-ea"/>
                <a:ea typeface="+mj-ea"/>
              </a:rPr>
              <a:t>))</a:t>
            </a:r>
          </a:p>
          <a:p>
            <a:pPr marL="0" indent="0">
              <a:buNone/>
            </a:pPr>
            <a:r>
              <a:rPr lang="en-US" altLang="zh-TW" sz="1800" dirty="0">
                <a:solidFill>
                  <a:srgbClr val="0070C0"/>
                </a:solidFill>
                <a:latin typeface="+mj-ea"/>
                <a:ea typeface="+mj-ea"/>
              </a:rPr>
              <a:t>cv2.imshow('Original Image', </a:t>
            </a:r>
            <a:r>
              <a:rPr lang="en-US" altLang="zh-TW" sz="1800" dirty="0" err="1">
                <a:solidFill>
                  <a:srgbClr val="0070C0"/>
                </a:solidFill>
                <a:latin typeface="+mj-ea"/>
                <a:ea typeface="+mj-ea"/>
              </a:rPr>
              <a:t>img</a:t>
            </a:r>
            <a:r>
              <a:rPr lang="en-US" altLang="zh-TW" sz="1800" dirty="0">
                <a:solidFill>
                  <a:srgbClr val="0070C0"/>
                </a:solidFill>
                <a:latin typeface="+mj-ea"/>
                <a:ea typeface="+mj-ea"/>
              </a:rPr>
              <a:t>) </a:t>
            </a:r>
          </a:p>
          <a:p>
            <a:pPr marL="0" indent="0">
              <a:buNone/>
            </a:pPr>
            <a:r>
              <a:rPr lang="en-US" altLang="zh-TW" sz="1800" dirty="0">
                <a:solidFill>
                  <a:srgbClr val="0070C0"/>
                </a:solidFill>
                <a:latin typeface="+mj-ea"/>
                <a:ea typeface="+mj-ea"/>
              </a:rPr>
              <a:t>cv2.imshow('Perspective transformations', Perspective)</a:t>
            </a:r>
          </a:p>
          <a:p>
            <a:pPr marL="0" indent="0">
              <a:buNone/>
            </a:pPr>
            <a:r>
              <a:rPr lang="en-US" altLang="zh-TW" sz="1800" dirty="0">
                <a:solidFill>
                  <a:srgbClr val="0070C0"/>
                </a:solidFill>
                <a:latin typeface="+mj-ea"/>
                <a:ea typeface="+mj-ea"/>
              </a:rPr>
              <a:t>cv2.waitKey()</a:t>
            </a:r>
          </a:p>
          <a:p>
            <a:pPr marL="0" indent="0">
              <a:buNone/>
            </a:pPr>
            <a:r>
              <a:rPr lang="en-US" altLang="zh-TW" sz="1800" dirty="0">
                <a:solidFill>
                  <a:srgbClr val="0070C0"/>
                </a:solidFill>
                <a:latin typeface="+mj-ea"/>
                <a:ea typeface="+mj-ea"/>
              </a:rPr>
              <a:t>cv2.destroyAllWindows()</a:t>
            </a:r>
          </a:p>
        </p:txBody>
      </p:sp>
      <p:sp>
        <p:nvSpPr>
          <p:cNvPr id="4" name="投影片編號版面配置區 3"/>
          <p:cNvSpPr>
            <a:spLocks noGrp="1"/>
          </p:cNvSpPr>
          <p:nvPr>
            <p:ph type="sldNum" sz="quarter" idx="11"/>
          </p:nvPr>
        </p:nvSpPr>
        <p:spPr/>
        <p:txBody>
          <a:bodyPr/>
          <a:lstStyle/>
          <a:p>
            <a:pPr>
              <a:defRPr/>
            </a:pPr>
            <a:fld id="{EE06087B-9202-4B3C-A6C7-3B22AE3155A2}" type="slidenum">
              <a:rPr lang="en-US" altLang="zh-TW" smtClean="0"/>
              <a:pPr>
                <a:defRPr/>
              </a:pPr>
              <a:t>50</a:t>
            </a:fld>
            <a:endParaRPr lang="en-US" altLang="zh-TW"/>
          </a:p>
        </p:txBody>
      </p:sp>
    </p:spTree>
    <p:extLst>
      <p:ext uri="{BB962C8B-B14F-4D97-AF65-F5344CB8AC3E}">
        <p14:creationId xmlns:p14="http://schemas.microsoft.com/office/powerpoint/2010/main" val="314732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p:txBody>
          <a:bodyPr/>
          <a:lstStyle/>
          <a:p>
            <a:r>
              <a:rPr lang="en-US" altLang="zh-TW" dirty="0" smtClean="0"/>
              <a:t>Remap</a:t>
            </a:r>
            <a:endParaRPr lang="en-US" altLang="zh-TW" dirty="0"/>
          </a:p>
        </p:txBody>
      </p:sp>
      <p:sp>
        <p:nvSpPr>
          <p:cNvPr id="7" name="Rectangle 3"/>
          <p:cNvSpPr txBox="1">
            <a:spLocks noChangeArrowheads="1"/>
          </p:cNvSpPr>
          <p:nvPr/>
        </p:nvSpPr>
        <p:spPr bwMode="auto">
          <a:xfrm>
            <a:off x="566738" y="1500188"/>
            <a:ext cx="8001000" cy="4737124"/>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lvl1pPr marL="469900" indent="-469900" algn="l" rtl="0" eaLnBrk="1" fontAlgn="base" hangingPunct="1">
              <a:lnSpc>
                <a:spcPct val="120000"/>
              </a:lnSpc>
              <a:spcBef>
                <a:spcPct val="20000"/>
              </a:spcBef>
              <a:spcAft>
                <a:spcPct val="0"/>
              </a:spcAft>
              <a:buClr>
                <a:schemeClr val="accent2"/>
              </a:buClr>
              <a:buFont typeface="Wingdings" pitchFamily="2" charset="2"/>
              <a:buChar char="n"/>
              <a:defRPr kumimoji="1" sz="2400">
                <a:solidFill>
                  <a:schemeClr val="tx1"/>
                </a:solidFill>
                <a:latin typeface="Century Gothic" pitchFamily="34" charset="0"/>
                <a:ea typeface="華康儷細黑" pitchFamily="49" charset="-120"/>
                <a:cs typeface="Times New Roman" pitchFamily="18" charset="0"/>
              </a:defRPr>
            </a:lvl1pPr>
            <a:lvl2pPr marL="908050" indent="-436563" algn="l" rtl="0" eaLnBrk="1" fontAlgn="base" hangingPunct="1">
              <a:lnSpc>
                <a:spcPct val="120000"/>
              </a:lnSpc>
              <a:spcBef>
                <a:spcPct val="20000"/>
              </a:spcBef>
              <a:spcAft>
                <a:spcPct val="0"/>
              </a:spcAft>
              <a:buClr>
                <a:srgbClr val="FF9900"/>
              </a:buClr>
              <a:buFont typeface="Wingdings" pitchFamily="2" charset="2"/>
              <a:buChar char="n"/>
              <a:defRPr kumimoji="1" sz="2000">
                <a:solidFill>
                  <a:schemeClr val="tx1"/>
                </a:solidFill>
                <a:latin typeface="Century Gothic" pitchFamily="34" charset="0"/>
                <a:ea typeface="華康儷細黑" pitchFamily="49" charset="-120"/>
                <a:cs typeface="Times New Roman" pitchFamily="18" charset="0"/>
              </a:defRPr>
            </a:lvl2pPr>
            <a:lvl3pPr marL="1304925" indent="-395288" algn="l" rtl="0" eaLnBrk="1" fontAlgn="base" hangingPunct="1">
              <a:lnSpc>
                <a:spcPct val="120000"/>
              </a:lnSpc>
              <a:spcBef>
                <a:spcPct val="20000"/>
              </a:spcBef>
              <a:spcAft>
                <a:spcPct val="0"/>
              </a:spcAft>
              <a:buClr>
                <a:schemeClr val="accent2"/>
              </a:buClr>
              <a:buFont typeface="Wingdings" pitchFamily="2" charset="2"/>
              <a:buChar char="o"/>
              <a:defRPr kumimoji="1" sz="2000">
                <a:solidFill>
                  <a:schemeClr val="tx1"/>
                </a:solidFill>
                <a:latin typeface="Century Gothic" pitchFamily="34" charset="0"/>
                <a:ea typeface="華康儷細黑" pitchFamily="49" charset="-120"/>
                <a:cs typeface="Times New Roman" pitchFamily="18" charset="0"/>
              </a:defRPr>
            </a:lvl3pPr>
            <a:lvl4pPr marL="1693863" indent="-387350" algn="l" rtl="0" eaLnBrk="1" fontAlgn="base" hangingPunct="1">
              <a:lnSpc>
                <a:spcPct val="120000"/>
              </a:lnSpc>
              <a:spcBef>
                <a:spcPct val="20000"/>
              </a:spcBef>
              <a:spcAft>
                <a:spcPct val="0"/>
              </a:spcAft>
              <a:buClr>
                <a:schemeClr val="accent2"/>
              </a:buClr>
              <a:buFont typeface="Wingdings" pitchFamily="2" charset="2"/>
              <a:buChar char="n"/>
              <a:defRPr kumimoji="1" sz="2000">
                <a:solidFill>
                  <a:schemeClr val="tx1"/>
                </a:solidFill>
                <a:latin typeface="Century Gothic" pitchFamily="34" charset="0"/>
                <a:ea typeface="華康儷細黑" pitchFamily="49" charset="-120"/>
                <a:cs typeface="Times New Roman" pitchFamily="18" charset="0"/>
              </a:defRPr>
            </a:lvl4pPr>
            <a:lvl5pPr marL="2093913" indent="-398463" algn="l" rtl="0" eaLnBrk="1" fontAlgn="base" hangingPunct="1">
              <a:lnSpc>
                <a:spcPct val="120000"/>
              </a:lnSpc>
              <a:spcBef>
                <a:spcPct val="25000"/>
              </a:spcBef>
              <a:spcAft>
                <a:spcPct val="0"/>
              </a:spcAft>
              <a:buClr>
                <a:schemeClr val="accent2"/>
              </a:buClr>
              <a:buFont typeface="Wingdings" pitchFamily="2" charset="2"/>
              <a:buChar char="§"/>
              <a:defRPr kumimoji="1" sz="2000">
                <a:solidFill>
                  <a:schemeClr val="tx1"/>
                </a:solidFill>
                <a:latin typeface="Century Gothic" pitchFamily="34" charset="0"/>
                <a:ea typeface="華康儷細黑" pitchFamily="49" charset="-120"/>
                <a:cs typeface="Times New Roman" pitchFamily="18" charset="0"/>
              </a:defRPr>
            </a:lvl5pPr>
            <a:lvl6pPr marL="2551113" indent="-398463" algn="l" rtl="0" eaLnBrk="1" fontAlgn="base" hangingPunct="1">
              <a:spcBef>
                <a:spcPct val="25000"/>
              </a:spcBef>
              <a:spcAft>
                <a:spcPct val="0"/>
              </a:spcAft>
              <a:buClr>
                <a:schemeClr val="accent2"/>
              </a:buClr>
              <a:buFont typeface="Wingdings" pitchFamily="2" charset="2"/>
              <a:buChar char="§"/>
              <a:defRPr kumimoji="1" sz="2000">
                <a:solidFill>
                  <a:schemeClr val="tx1"/>
                </a:solidFill>
                <a:latin typeface="+mn-lt"/>
                <a:ea typeface="+mn-ea"/>
              </a:defRPr>
            </a:lvl6pPr>
            <a:lvl7pPr marL="3008313" indent="-398463" algn="l" rtl="0" eaLnBrk="1" fontAlgn="base" hangingPunct="1">
              <a:spcBef>
                <a:spcPct val="25000"/>
              </a:spcBef>
              <a:spcAft>
                <a:spcPct val="0"/>
              </a:spcAft>
              <a:buClr>
                <a:schemeClr val="accent2"/>
              </a:buClr>
              <a:buFont typeface="Wingdings" pitchFamily="2" charset="2"/>
              <a:buChar char="§"/>
              <a:defRPr kumimoji="1" sz="2000">
                <a:solidFill>
                  <a:schemeClr val="tx1"/>
                </a:solidFill>
                <a:latin typeface="+mn-lt"/>
                <a:ea typeface="+mn-ea"/>
              </a:defRPr>
            </a:lvl7pPr>
            <a:lvl8pPr marL="3465513" indent="-398463" algn="l" rtl="0" eaLnBrk="1" fontAlgn="base" hangingPunct="1">
              <a:spcBef>
                <a:spcPct val="25000"/>
              </a:spcBef>
              <a:spcAft>
                <a:spcPct val="0"/>
              </a:spcAft>
              <a:buClr>
                <a:schemeClr val="accent2"/>
              </a:buClr>
              <a:buFont typeface="Wingdings" pitchFamily="2" charset="2"/>
              <a:buChar char="§"/>
              <a:defRPr kumimoji="1" sz="2000">
                <a:solidFill>
                  <a:schemeClr val="tx1"/>
                </a:solidFill>
                <a:latin typeface="+mn-lt"/>
                <a:ea typeface="+mn-ea"/>
              </a:defRPr>
            </a:lvl8pPr>
            <a:lvl9pPr marL="3922713" indent="-398463" algn="l" rtl="0" eaLnBrk="1" fontAlgn="base" hangingPunct="1">
              <a:spcBef>
                <a:spcPct val="25000"/>
              </a:spcBef>
              <a:spcAft>
                <a:spcPct val="0"/>
              </a:spcAft>
              <a:buClr>
                <a:schemeClr val="accent2"/>
              </a:buClr>
              <a:buFont typeface="Wingdings" pitchFamily="2" charset="2"/>
              <a:buChar char="§"/>
              <a:defRPr kumimoji="1" sz="2000">
                <a:solidFill>
                  <a:schemeClr val="tx1"/>
                </a:solidFill>
                <a:latin typeface="+mn-lt"/>
                <a:ea typeface="+mn-ea"/>
              </a:defRPr>
            </a:lvl9pPr>
          </a:lstStyle>
          <a:p>
            <a:pPr>
              <a:lnSpc>
                <a:spcPct val="90000"/>
              </a:lnSpc>
            </a:pPr>
            <a:r>
              <a:rPr lang="en-US" altLang="zh-TW" kern="0" dirty="0">
                <a:solidFill>
                  <a:srgbClr val="FF0000"/>
                </a:solidFill>
              </a:rPr>
              <a:t>cv2.remap(</a:t>
            </a:r>
            <a:r>
              <a:rPr lang="en-US" altLang="zh-TW" kern="0" dirty="0" err="1">
                <a:solidFill>
                  <a:srgbClr val="FF0000"/>
                </a:solidFill>
              </a:rPr>
              <a:t>src</a:t>
            </a:r>
            <a:r>
              <a:rPr lang="en-US" altLang="zh-TW" kern="0" dirty="0">
                <a:solidFill>
                  <a:srgbClr val="FF0000"/>
                </a:solidFill>
              </a:rPr>
              <a:t>, map1, map2, interpolation[, </a:t>
            </a:r>
            <a:r>
              <a:rPr lang="en-US" altLang="zh-TW" kern="0" dirty="0" err="1">
                <a:solidFill>
                  <a:srgbClr val="FF0000"/>
                </a:solidFill>
              </a:rPr>
              <a:t>dst</a:t>
            </a:r>
            <a:r>
              <a:rPr lang="en-US" altLang="zh-TW" kern="0" dirty="0">
                <a:solidFill>
                  <a:srgbClr val="FF0000"/>
                </a:solidFill>
              </a:rPr>
              <a:t>[, </a:t>
            </a:r>
            <a:r>
              <a:rPr lang="en-US" altLang="zh-TW" kern="0" dirty="0" err="1">
                <a:solidFill>
                  <a:srgbClr val="FF0000"/>
                </a:solidFill>
              </a:rPr>
              <a:t>borderMode</a:t>
            </a:r>
            <a:r>
              <a:rPr lang="en-US" altLang="zh-TW" kern="0" dirty="0">
                <a:solidFill>
                  <a:srgbClr val="FF0000"/>
                </a:solidFill>
              </a:rPr>
              <a:t>[, </a:t>
            </a:r>
            <a:r>
              <a:rPr lang="en-US" altLang="zh-TW" kern="0" dirty="0" err="1">
                <a:solidFill>
                  <a:srgbClr val="FF0000"/>
                </a:solidFill>
              </a:rPr>
              <a:t>borderValue</a:t>
            </a:r>
            <a:r>
              <a:rPr lang="en-US" altLang="zh-TW" kern="0" dirty="0">
                <a:solidFill>
                  <a:srgbClr val="FF0000"/>
                </a:solidFill>
              </a:rPr>
              <a:t>]]]) → </a:t>
            </a:r>
            <a:r>
              <a:rPr lang="en-US" altLang="zh-TW" kern="0" dirty="0" err="1">
                <a:solidFill>
                  <a:srgbClr val="FF0000"/>
                </a:solidFill>
              </a:rPr>
              <a:t>dst</a:t>
            </a:r>
            <a:endParaRPr lang="en-US" altLang="zh-TW" sz="2000" kern="0" dirty="0" smtClean="0">
              <a:solidFill>
                <a:srgbClr val="FF0000"/>
              </a:solidFill>
            </a:endParaRPr>
          </a:p>
          <a:p>
            <a:pPr>
              <a:lnSpc>
                <a:spcPct val="90000"/>
              </a:lnSpc>
            </a:pPr>
            <a:r>
              <a:rPr lang="en-US" altLang="zh-TW" sz="2000" kern="0" dirty="0" err="1"/>
              <a:t>src</a:t>
            </a:r>
            <a:r>
              <a:rPr lang="en-US" altLang="zh-TW" sz="2000" kern="0" dirty="0"/>
              <a:t> – Source image.</a:t>
            </a:r>
          </a:p>
          <a:p>
            <a:pPr>
              <a:lnSpc>
                <a:spcPct val="90000"/>
              </a:lnSpc>
            </a:pPr>
            <a:r>
              <a:rPr lang="en-US" altLang="zh-TW" sz="2000" kern="0" dirty="0" err="1"/>
              <a:t>dst</a:t>
            </a:r>
            <a:r>
              <a:rPr lang="en-US" altLang="zh-TW" sz="2000" kern="0" dirty="0"/>
              <a:t> – Destination image. </a:t>
            </a:r>
          </a:p>
          <a:p>
            <a:pPr>
              <a:lnSpc>
                <a:spcPct val="90000"/>
              </a:lnSpc>
            </a:pPr>
            <a:r>
              <a:rPr lang="en-US" altLang="zh-TW" sz="2000" kern="0" dirty="0"/>
              <a:t>map1 – The first map of either (</a:t>
            </a:r>
            <a:r>
              <a:rPr lang="en-US" altLang="zh-TW" sz="2000" kern="0" dirty="0" err="1"/>
              <a:t>x,y</a:t>
            </a:r>
            <a:r>
              <a:rPr lang="en-US" altLang="zh-TW" sz="2000" kern="0" dirty="0"/>
              <a:t>) points or just x values having the type CV_16SC2 , CV_32FC1 , or CV_32FC2 . See </a:t>
            </a:r>
            <a:r>
              <a:rPr lang="en-US" altLang="zh-TW" sz="2000" kern="0" dirty="0" err="1"/>
              <a:t>convertMaps</a:t>
            </a:r>
            <a:r>
              <a:rPr lang="en-US" altLang="zh-TW" sz="2000" kern="0" dirty="0"/>
              <a:t>() for details on converting a floating point representation to fixed-point for speed.</a:t>
            </a:r>
          </a:p>
          <a:p>
            <a:pPr>
              <a:lnSpc>
                <a:spcPct val="90000"/>
              </a:lnSpc>
            </a:pPr>
            <a:r>
              <a:rPr lang="en-US" altLang="zh-TW" sz="2000" kern="0" dirty="0"/>
              <a:t>map2 – The second map of y values having the type CV_16UC1 , CV_32FC1 , or none (empty map if map1 is (</a:t>
            </a:r>
            <a:r>
              <a:rPr lang="en-US" altLang="zh-TW" sz="2000" kern="0" dirty="0" err="1"/>
              <a:t>x,y</a:t>
            </a:r>
            <a:r>
              <a:rPr lang="en-US" altLang="zh-TW" sz="2000" kern="0" dirty="0"/>
              <a:t>) points), respectively.</a:t>
            </a:r>
          </a:p>
          <a:p>
            <a:pPr>
              <a:lnSpc>
                <a:spcPct val="90000"/>
              </a:lnSpc>
            </a:pPr>
            <a:r>
              <a:rPr lang="en-US" altLang="zh-TW" sz="2000" kern="0" dirty="0"/>
              <a:t>interpolation </a:t>
            </a:r>
            <a:endParaRPr lang="en-US" altLang="zh-TW" sz="2000" kern="0" dirty="0" smtClean="0"/>
          </a:p>
          <a:p>
            <a:pPr>
              <a:lnSpc>
                <a:spcPct val="90000"/>
              </a:lnSpc>
            </a:pPr>
            <a:r>
              <a:rPr lang="en-US" altLang="zh-TW" sz="2000" kern="0" dirty="0" err="1" smtClean="0"/>
              <a:t>borderMode</a:t>
            </a:r>
            <a:endParaRPr lang="en-US" altLang="zh-TW" sz="2000" kern="0" dirty="0"/>
          </a:p>
          <a:p>
            <a:pPr>
              <a:lnSpc>
                <a:spcPct val="90000"/>
              </a:lnSpc>
            </a:pPr>
            <a:r>
              <a:rPr lang="en-US" altLang="zh-TW" sz="2000" kern="0" dirty="0" err="1" smtClean="0"/>
              <a:t>borderValue</a:t>
            </a:r>
            <a:endParaRPr lang="en-US" altLang="zh-TW" sz="2000" kern="0" dirty="0"/>
          </a:p>
        </p:txBody>
      </p:sp>
    </p:spTree>
    <p:extLst>
      <p:ext uri="{BB962C8B-B14F-4D97-AF65-F5344CB8AC3E}">
        <p14:creationId xmlns:p14="http://schemas.microsoft.com/office/powerpoint/2010/main" val="6807925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2"/>
          <p:cNvSpPr>
            <a:spLocks noGrp="1" noChangeArrowheads="1"/>
          </p:cNvSpPr>
          <p:nvPr>
            <p:ph type="title"/>
          </p:nvPr>
        </p:nvSpPr>
        <p:spPr/>
        <p:txBody>
          <a:bodyPr/>
          <a:lstStyle/>
          <a:p>
            <a:r>
              <a:rPr kumimoji="0" lang="en-US" altLang="zh-TW" dirty="0"/>
              <a:t>Remap</a:t>
            </a:r>
            <a:endParaRPr lang="zh-TW" altLang="en-US" dirty="0"/>
          </a:p>
        </p:txBody>
      </p:sp>
      <p:sp>
        <p:nvSpPr>
          <p:cNvPr id="468995" name="Rectangle 3"/>
          <p:cNvSpPr>
            <a:spLocks noGrp="1" noChangeArrowheads="1"/>
          </p:cNvSpPr>
          <p:nvPr>
            <p:ph type="body" idx="1"/>
          </p:nvPr>
        </p:nvSpPr>
        <p:spPr/>
        <p:txBody>
          <a:bodyPr/>
          <a:lstStyle/>
          <a:p>
            <a:r>
              <a:rPr kumimoji="0" lang="en-US" altLang="zh-TW" dirty="0"/>
              <a:t>Use Remap to change graphics</a:t>
            </a:r>
            <a:endParaRPr lang="zh-TW" altLang="en-US" dirty="0"/>
          </a:p>
        </p:txBody>
      </p:sp>
      <p:pic>
        <p:nvPicPr>
          <p:cNvPr id="46899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362200"/>
            <a:ext cx="4114800" cy="303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99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2382838"/>
            <a:ext cx="4114800" cy="298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921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pPr>
              <a:defRPr/>
            </a:pPr>
            <a:fld id="{C3E24055-C280-453F-98F3-40A960E52EFC}" type="slidenum">
              <a:rPr lang="en-US" altLang="zh-TW" smtClean="0"/>
              <a:pPr>
                <a:defRPr/>
              </a:pPr>
              <a:t>53</a:t>
            </a:fld>
            <a:endParaRPr lang="en-US" altLang="zh-TW"/>
          </a:p>
        </p:txBody>
      </p:sp>
      <p:sp>
        <p:nvSpPr>
          <p:cNvPr id="3" name="標題 2"/>
          <p:cNvSpPr>
            <a:spLocks noGrp="1"/>
          </p:cNvSpPr>
          <p:nvPr>
            <p:ph type="title"/>
          </p:nvPr>
        </p:nvSpPr>
        <p:spPr/>
        <p:txBody>
          <a:bodyPr/>
          <a:lstStyle/>
          <a:p>
            <a:r>
              <a:rPr kumimoji="0" lang="en-US" altLang="zh-TW" dirty="0" smtClean="0"/>
              <a:t>Remap (ex13)</a:t>
            </a:r>
            <a:endParaRPr lang="zh-TW" altLang="en-US" dirty="0"/>
          </a:p>
        </p:txBody>
      </p:sp>
      <p:sp>
        <p:nvSpPr>
          <p:cNvPr id="4" name="內容版面配置區 3"/>
          <p:cNvSpPr>
            <a:spLocks noGrp="1"/>
          </p:cNvSpPr>
          <p:nvPr>
            <p:ph sz="quarter" idx="12"/>
          </p:nvPr>
        </p:nvSpPr>
        <p:spPr>
          <a:xfrm>
            <a:off x="541710" y="875089"/>
            <a:ext cx="7992690" cy="5846386"/>
          </a:xfr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pPr marL="0" indent="0">
              <a:buNone/>
            </a:pPr>
            <a:r>
              <a:rPr lang="en-US" altLang="zh-TW" sz="1800" dirty="0">
                <a:solidFill>
                  <a:srgbClr val="0070C0"/>
                </a:solidFill>
              </a:rPr>
              <a:t>import cv2</a:t>
            </a:r>
          </a:p>
          <a:p>
            <a:pPr marL="0" indent="0">
              <a:buNone/>
            </a:pPr>
            <a:r>
              <a:rPr lang="en-US" altLang="zh-TW" sz="1800" dirty="0">
                <a:solidFill>
                  <a:srgbClr val="0070C0"/>
                </a:solidFill>
              </a:rPr>
              <a:t>import </a:t>
            </a:r>
            <a:r>
              <a:rPr lang="en-US" altLang="zh-TW" sz="1800" dirty="0" err="1">
                <a:solidFill>
                  <a:srgbClr val="0070C0"/>
                </a:solidFill>
              </a:rPr>
              <a:t>numpy</a:t>
            </a:r>
            <a:r>
              <a:rPr lang="en-US" altLang="zh-TW" sz="1800" dirty="0">
                <a:solidFill>
                  <a:srgbClr val="0070C0"/>
                </a:solidFill>
              </a:rPr>
              <a:t> as np</a:t>
            </a:r>
          </a:p>
          <a:p>
            <a:pPr marL="0" indent="0">
              <a:buNone/>
            </a:pPr>
            <a:r>
              <a:rPr lang="en-US" altLang="zh-TW" sz="1800" dirty="0" err="1">
                <a:solidFill>
                  <a:srgbClr val="0070C0"/>
                </a:solidFill>
              </a:rPr>
              <a:t>img</a:t>
            </a:r>
            <a:r>
              <a:rPr lang="en-US" altLang="zh-TW" sz="1800" dirty="0">
                <a:solidFill>
                  <a:srgbClr val="0070C0"/>
                </a:solidFill>
              </a:rPr>
              <a:t> = cv2.imread("mcut.png")</a:t>
            </a:r>
          </a:p>
          <a:p>
            <a:pPr marL="0" indent="0">
              <a:buNone/>
            </a:pPr>
            <a:r>
              <a:rPr lang="en-US" altLang="zh-TW" sz="1800" dirty="0">
                <a:solidFill>
                  <a:srgbClr val="0070C0"/>
                </a:solidFill>
              </a:rPr>
              <a:t>height, width  = </a:t>
            </a:r>
            <a:r>
              <a:rPr lang="en-US" altLang="zh-TW" sz="1800" dirty="0" err="1">
                <a:solidFill>
                  <a:srgbClr val="0070C0"/>
                </a:solidFill>
              </a:rPr>
              <a:t>img.shape</a:t>
            </a:r>
            <a:r>
              <a:rPr lang="en-US" altLang="zh-TW" sz="1800" dirty="0">
                <a:solidFill>
                  <a:srgbClr val="0070C0"/>
                </a:solidFill>
              </a:rPr>
              <a:t>[:2]</a:t>
            </a:r>
          </a:p>
          <a:p>
            <a:pPr marL="0" indent="0">
              <a:buNone/>
            </a:pPr>
            <a:r>
              <a:rPr lang="en-US" altLang="zh-TW" sz="1800" dirty="0" err="1">
                <a:solidFill>
                  <a:srgbClr val="0070C0"/>
                </a:solidFill>
              </a:rPr>
              <a:t>map_x</a:t>
            </a:r>
            <a:r>
              <a:rPr lang="en-US" altLang="zh-TW" sz="1800" dirty="0">
                <a:solidFill>
                  <a:srgbClr val="0070C0"/>
                </a:solidFill>
              </a:rPr>
              <a:t> = </a:t>
            </a:r>
            <a:r>
              <a:rPr lang="en-US" altLang="zh-TW" sz="1800" dirty="0" err="1">
                <a:solidFill>
                  <a:srgbClr val="0070C0"/>
                </a:solidFill>
              </a:rPr>
              <a:t>np.ones</a:t>
            </a:r>
            <a:r>
              <a:rPr lang="en-US" altLang="zh-TW" sz="1800" dirty="0">
                <a:solidFill>
                  <a:srgbClr val="0070C0"/>
                </a:solidFill>
              </a:rPr>
              <a:t>( (height, width) , </a:t>
            </a:r>
            <a:r>
              <a:rPr lang="en-US" altLang="zh-TW" sz="1800" dirty="0" err="1">
                <a:solidFill>
                  <a:srgbClr val="0070C0"/>
                </a:solidFill>
              </a:rPr>
              <a:t>dtype</a:t>
            </a:r>
            <a:r>
              <a:rPr lang="en-US" altLang="zh-TW" sz="1800" dirty="0">
                <a:solidFill>
                  <a:srgbClr val="0070C0"/>
                </a:solidFill>
              </a:rPr>
              <a:t>=np.float32)</a:t>
            </a:r>
          </a:p>
          <a:p>
            <a:pPr marL="0" indent="0">
              <a:buNone/>
            </a:pPr>
            <a:r>
              <a:rPr lang="en-US" altLang="zh-TW" sz="1800" dirty="0" err="1">
                <a:solidFill>
                  <a:srgbClr val="0070C0"/>
                </a:solidFill>
              </a:rPr>
              <a:t>map_y</a:t>
            </a:r>
            <a:r>
              <a:rPr lang="en-US" altLang="zh-TW" sz="1800" dirty="0">
                <a:solidFill>
                  <a:srgbClr val="0070C0"/>
                </a:solidFill>
              </a:rPr>
              <a:t> = </a:t>
            </a:r>
            <a:r>
              <a:rPr lang="en-US" altLang="zh-TW" sz="1800" dirty="0" err="1">
                <a:solidFill>
                  <a:srgbClr val="0070C0"/>
                </a:solidFill>
              </a:rPr>
              <a:t>np.ones</a:t>
            </a:r>
            <a:r>
              <a:rPr lang="en-US" altLang="zh-TW" sz="1800" dirty="0">
                <a:solidFill>
                  <a:srgbClr val="0070C0"/>
                </a:solidFill>
              </a:rPr>
              <a:t>( (height, width) , </a:t>
            </a:r>
            <a:r>
              <a:rPr lang="en-US" altLang="zh-TW" sz="1800" dirty="0" err="1">
                <a:solidFill>
                  <a:srgbClr val="0070C0"/>
                </a:solidFill>
              </a:rPr>
              <a:t>dtype</a:t>
            </a:r>
            <a:r>
              <a:rPr lang="en-US" altLang="zh-TW" sz="1800" dirty="0">
                <a:solidFill>
                  <a:srgbClr val="0070C0"/>
                </a:solidFill>
              </a:rPr>
              <a:t>=np.float32)</a:t>
            </a:r>
          </a:p>
          <a:p>
            <a:pPr marL="0" indent="0">
              <a:buNone/>
            </a:pPr>
            <a:r>
              <a:rPr lang="en-US" altLang="zh-TW" sz="1800" dirty="0">
                <a:solidFill>
                  <a:srgbClr val="0070C0"/>
                </a:solidFill>
              </a:rPr>
              <a:t>for w in range(width):</a:t>
            </a:r>
          </a:p>
          <a:p>
            <a:pPr marL="0" indent="0">
              <a:buNone/>
            </a:pPr>
            <a:r>
              <a:rPr lang="en-US" altLang="zh-TW" sz="1800" dirty="0">
                <a:solidFill>
                  <a:srgbClr val="0070C0"/>
                </a:solidFill>
              </a:rPr>
              <a:t>    for h in range(height):</a:t>
            </a:r>
          </a:p>
          <a:p>
            <a:pPr marL="0" indent="0">
              <a:buNone/>
            </a:pPr>
            <a:r>
              <a:rPr lang="en-US" altLang="zh-TW" sz="1800" dirty="0">
                <a:solidFill>
                  <a:srgbClr val="0070C0"/>
                </a:solidFill>
              </a:rPr>
              <a:t>        </a:t>
            </a:r>
            <a:r>
              <a:rPr lang="en-US" altLang="zh-TW" sz="1800" dirty="0" err="1">
                <a:solidFill>
                  <a:srgbClr val="0070C0"/>
                </a:solidFill>
              </a:rPr>
              <a:t>map_x</a:t>
            </a:r>
            <a:r>
              <a:rPr lang="en-US" altLang="zh-TW" sz="1800" dirty="0">
                <a:solidFill>
                  <a:srgbClr val="0070C0"/>
                </a:solidFill>
              </a:rPr>
              <a:t>[</a:t>
            </a:r>
            <a:r>
              <a:rPr lang="en-US" altLang="zh-TW" sz="1800" dirty="0" err="1">
                <a:solidFill>
                  <a:srgbClr val="0070C0"/>
                </a:solidFill>
              </a:rPr>
              <a:t>h,w</a:t>
            </a:r>
            <a:r>
              <a:rPr lang="en-US" altLang="zh-TW" sz="1800" dirty="0">
                <a:solidFill>
                  <a:srgbClr val="0070C0"/>
                </a:solidFill>
              </a:rPr>
              <a:t>]= w-</a:t>
            </a:r>
            <a:r>
              <a:rPr lang="en-US" altLang="zh-TW" sz="1800" dirty="0" err="1">
                <a:solidFill>
                  <a:srgbClr val="0070C0"/>
                </a:solidFill>
              </a:rPr>
              <a:t>np.sin</a:t>
            </a:r>
            <a:r>
              <a:rPr lang="en-US" altLang="zh-TW" sz="1800" dirty="0">
                <a:solidFill>
                  <a:srgbClr val="0070C0"/>
                </a:solidFill>
              </a:rPr>
              <a:t>(h*</a:t>
            </a:r>
            <a:r>
              <a:rPr lang="en-US" altLang="zh-TW" sz="1800" dirty="0" err="1">
                <a:solidFill>
                  <a:srgbClr val="0070C0"/>
                </a:solidFill>
              </a:rPr>
              <a:t>np.pi</a:t>
            </a:r>
            <a:r>
              <a:rPr lang="en-US" altLang="zh-TW" sz="1800" dirty="0">
                <a:solidFill>
                  <a:srgbClr val="0070C0"/>
                </a:solidFill>
              </a:rPr>
              <a:t>/180)*100</a:t>
            </a:r>
          </a:p>
          <a:p>
            <a:pPr marL="0" indent="0">
              <a:buNone/>
            </a:pPr>
            <a:r>
              <a:rPr lang="en-US" altLang="zh-TW" sz="1800" dirty="0">
                <a:solidFill>
                  <a:srgbClr val="0070C0"/>
                </a:solidFill>
              </a:rPr>
              <a:t>        </a:t>
            </a:r>
            <a:r>
              <a:rPr lang="en-US" altLang="zh-TW" sz="1800" dirty="0" err="1">
                <a:solidFill>
                  <a:srgbClr val="0070C0"/>
                </a:solidFill>
              </a:rPr>
              <a:t>map_y</a:t>
            </a:r>
            <a:r>
              <a:rPr lang="en-US" altLang="zh-TW" sz="1800" dirty="0">
                <a:solidFill>
                  <a:srgbClr val="0070C0"/>
                </a:solidFill>
              </a:rPr>
              <a:t>[</a:t>
            </a:r>
            <a:r>
              <a:rPr lang="en-US" altLang="zh-TW" sz="1800" dirty="0" err="1">
                <a:solidFill>
                  <a:srgbClr val="0070C0"/>
                </a:solidFill>
              </a:rPr>
              <a:t>h,w</a:t>
            </a:r>
            <a:r>
              <a:rPr lang="en-US" altLang="zh-TW" sz="1800" dirty="0">
                <a:solidFill>
                  <a:srgbClr val="0070C0"/>
                </a:solidFill>
              </a:rPr>
              <a:t>] = h</a:t>
            </a:r>
          </a:p>
          <a:p>
            <a:pPr marL="0" indent="0">
              <a:buNone/>
            </a:pPr>
            <a:r>
              <a:rPr lang="en-US" altLang="zh-TW" sz="1800" dirty="0" err="1">
                <a:solidFill>
                  <a:srgbClr val="0070C0"/>
                </a:solidFill>
              </a:rPr>
              <a:t>dst</a:t>
            </a:r>
            <a:r>
              <a:rPr lang="en-US" altLang="zh-TW" sz="1800" dirty="0">
                <a:solidFill>
                  <a:srgbClr val="0070C0"/>
                </a:solidFill>
              </a:rPr>
              <a:t> = cv2.remap(</a:t>
            </a:r>
            <a:r>
              <a:rPr lang="en-US" altLang="zh-TW" sz="1800" dirty="0" err="1">
                <a:solidFill>
                  <a:srgbClr val="0070C0"/>
                </a:solidFill>
              </a:rPr>
              <a:t>img</a:t>
            </a:r>
            <a:r>
              <a:rPr lang="en-US" altLang="zh-TW" sz="1800" dirty="0">
                <a:solidFill>
                  <a:srgbClr val="0070C0"/>
                </a:solidFill>
              </a:rPr>
              <a:t>, </a:t>
            </a:r>
            <a:r>
              <a:rPr lang="en-US" altLang="zh-TW" sz="1800" dirty="0" err="1">
                <a:solidFill>
                  <a:srgbClr val="0070C0"/>
                </a:solidFill>
              </a:rPr>
              <a:t>map_x</a:t>
            </a:r>
            <a:r>
              <a:rPr lang="en-US" altLang="zh-TW" sz="1800" dirty="0">
                <a:solidFill>
                  <a:srgbClr val="0070C0"/>
                </a:solidFill>
              </a:rPr>
              <a:t>, </a:t>
            </a:r>
            <a:r>
              <a:rPr lang="en-US" altLang="zh-TW" sz="1800" dirty="0" err="1">
                <a:solidFill>
                  <a:srgbClr val="0070C0"/>
                </a:solidFill>
              </a:rPr>
              <a:t>map_y</a:t>
            </a:r>
            <a:r>
              <a:rPr lang="en-US" altLang="zh-TW" sz="1800" dirty="0">
                <a:solidFill>
                  <a:srgbClr val="0070C0"/>
                </a:solidFill>
              </a:rPr>
              <a:t>, cv2.INTER_LINEAR)</a:t>
            </a:r>
          </a:p>
          <a:p>
            <a:pPr marL="0" indent="0">
              <a:buNone/>
            </a:pPr>
            <a:r>
              <a:rPr lang="en-US" altLang="zh-TW" sz="1800" dirty="0">
                <a:solidFill>
                  <a:srgbClr val="0070C0"/>
                </a:solidFill>
              </a:rPr>
              <a:t>cv2.imshow('Original Image', </a:t>
            </a:r>
            <a:r>
              <a:rPr lang="en-US" altLang="zh-TW" sz="1800" dirty="0" err="1">
                <a:solidFill>
                  <a:srgbClr val="0070C0"/>
                </a:solidFill>
              </a:rPr>
              <a:t>img</a:t>
            </a:r>
            <a:r>
              <a:rPr lang="en-US" altLang="zh-TW" sz="1800" dirty="0">
                <a:solidFill>
                  <a:srgbClr val="0070C0"/>
                </a:solidFill>
              </a:rPr>
              <a:t>) </a:t>
            </a:r>
          </a:p>
          <a:p>
            <a:pPr marL="0" indent="0">
              <a:buNone/>
            </a:pPr>
            <a:r>
              <a:rPr lang="en-US" altLang="zh-TW" sz="1800" dirty="0">
                <a:solidFill>
                  <a:srgbClr val="0070C0"/>
                </a:solidFill>
              </a:rPr>
              <a:t>cv2.imshow('remap Image', </a:t>
            </a:r>
            <a:r>
              <a:rPr lang="en-US" altLang="zh-TW" sz="1800" dirty="0" err="1">
                <a:solidFill>
                  <a:srgbClr val="0070C0"/>
                </a:solidFill>
              </a:rPr>
              <a:t>dst</a:t>
            </a:r>
            <a:r>
              <a:rPr lang="en-US" altLang="zh-TW" sz="1800" dirty="0">
                <a:solidFill>
                  <a:srgbClr val="0070C0"/>
                </a:solidFill>
              </a:rPr>
              <a:t>)</a:t>
            </a:r>
          </a:p>
          <a:p>
            <a:pPr marL="0" indent="0">
              <a:buNone/>
            </a:pPr>
            <a:r>
              <a:rPr lang="en-US" altLang="zh-TW" sz="1800" dirty="0">
                <a:solidFill>
                  <a:srgbClr val="0070C0"/>
                </a:solidFill>
              </a:rPr>
              <a:t>cv2.waitKey()</a:t>
            </a:r>
          </a:p>
          <a:p>
            <a:pPr marL="0" indent="0">
              <a:buNone/>
            </a:pPr>
            <a:r>
              <a:rPr lang="en-US" altLang="zh-TW" sz="1800" dirty="0">
                <a:solidFill>
                  <a:srgbClr val="0070C0"/>
                </a:solidFill>
              </a:rPr>
              <a:t>cv2.destroyAllWindows()</a:t>
            </a:r>
            <a:endParaRPr lang="zh-TW" altLang="en-US" sz="1800" dirty="0">
              <a:solidFill>
                <a:srgbClr val="0070C0"/>
              </a:solidFill>
            </a:endParaRPr>
          </a:p>
        </p:txBody>
      </p:sp>
    </p:spTree>
    <p:extLst>
      <p:ext uri="{BB962C8B-B14F-4D97-AF65-F5344CB8AC3E}">
        <p14:creationId xmlns:p14="http://schemas.microsoft.com/office/powerpoint/2010/main" val="3013253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pPr>
              <a:defRPr/>
            </a:pPr>
            <a:fld id="{C3E24055-C280-453F-98F3-40A960E52EFC}" type="slidenum">
              <a:rPr lang="en-US" altLang="zh-TW" smtClean="0"/>
              <a:pPr>
                <a:defRPr/>
              </a:pPr>
              <a:t>54</a:t>
            </a:fld>
            <a:endParaRPr lang="en-US" altLang="zh-TW"/>
          </a:p>
        </p:txBody>
      </p:sp>
      <p:sp>
        <p:nvSpPr>
          <p:cNvPr id="3" name="標題 2"/>
          <p:cNvSpPr>
            <a:spLocks noGrp="1"/>
          </p:cNvSpPr>
          <p:nvPr>
            <p:ph type="title"/>
          </p:nvPr>
        </p:nvSpPr>
        <p:spPr/>
        <p:txBody>
          <a:bodyPr/>
          <a:lstStyle/>
          <a:p>
            <a:r>
              <a:rPr lang="en-US" altLang="zh-TW" dirty="0"/>
              <a:t>Get image contour</a:t>
            </a:r>
            <a:endParaRPr lang="zh-TW" altLang="en-US" dirty="0"/>
          </a:p>
        </p:txBody>
      </p:sp>
      <p:sp>
        <p:nvSpPr>
          <p:cNvPr id="4" name="內容版面配置區 3"/>
          <p:cNvSpPr>
            <a:spLocks noGrp="1"/>
          </p:cNvSpPr>
          <p:nvPr>
            <p:ph sz="quarter" idx="12"/>
          </p:nvPr>
        </p:nvSpPr>
        <p:spPr/>
        <p:txBody>
          <a:bodyPr/>
          <a:lstStyle/>
          <a:p>
            <a:r>
              <a:rPr lang="en-US" altLang="zh-TW" dirty="0"/>
              <a:t>Contours are the curves in an image that are joint together. The curves join the continuous points in an image. The purpose of contours is used to detect the objects.</a:t>
            </a:r>
            <a:endParaRPr lang="zh-TW" altLang="en-US" dirty="0"/>
          </a:p>
        </p:txBody>
      </p:sp>
      <p:pic>
        <p:nvPicPr>
          <p:cNvPr id="5" name="圖片 4"/>
          <p:cNvPicPr>
            <a:picLocks noChangeAspect="1"/>
          </p:cNvPicPr>
          <p:nvPr/>
        </p:nvPicPr>
        <p:blipFill rotWithShape="1">
          <a:blip r:embed="rId2"/>
          <a:srcRect t="16950"/>
          <a:stretch/>
        </p:blipFill>
        <p:spPr>
          <a:xfrm>
            <a:off x="4529357" y="3514920"/>
            <a:ext cx="4162425" cy="1764035"/>
          </a:xfrm>
          <a:prstGeom prst="rect">
            <a:avLst/>
          </a:prstGeom>
        </p:spPr>
      </p:pic>
      <p:pic>
        <p:nvPicPr>
          <p:cNvPr id="6" name="圖片 5"/>
          <p:cNvPicPr>
            <a:picLocks noChangeAspect="1"/>
          </p:cNvPicPr>
          <p:nvPr/>
        </p:nvPicPr>
        <p:blipFill>
          <a:blip r:embed="rId3"/>
          <a:stretch>
            <a:fillRect/>
          </a:stretch>
        </p:blipFill>
        <p:spPr>
          <a:xfrm>
            <a:off x="395536" y="3573016"/>
            <a:ext cx="3634764" cy="1514485"/>
          </a:xfrm>
          <a:prstGeom prst="rect">
            <a:avLst/>
          </a:prstGeom>
        </p:spPr>
      </p:pic>
    </p:spTree>
    <p:extLst>
      <p:ext uri="{BB962C8B-B14F-4D97-AF65-F5344CB8AC3E}">
        <p14:creationId xmlns:p14="http://schemas.microsoft.com/office/powerpoint/2010/main" val="40994681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pPr>
              <a:defRPr/>
            </a:pPr>
            <a:fld id="{C3E24055-C280-453F-98F3-40A960E52EFC}" type="slidenum">
              <a:rPr lang="en-US" altLang="zh-TW" smtClean="0"/>
              <a:pPr>
                <a:defRPr/>
              </a:pPr>
              <a:t>55</a:t>
            </a:fld>
            <a:endParaRPr lang="en-US" altLang="zh-TW"/>
          </a:p>
        </p:txBody>
      </p:sp>
      <p:sp>
        <p:nvSpPr>
          <p:cNvPr id="3" name="標題 2"/>
          <p:cNvSpPr>
            <a:spLocks noGrp="1"/>
          </p:cNvSpPr>
          <p:nvPr>
            <p:ph type="title"/>
          </p:nvPr>
        </p:nvSpPr>
        <p:spPr/>
        <p:txBody>
          <a:bodyPr/>
          <a:lstStyle/>
          <a:p>
            <a:r>
              <a:rPr lang="en-US" altLang="zh-TW" dirty="0"/>
              <a:t>Get image </a:t>
            </a:r>
            <a:r>
              <a:rPr lang="en-US" altLang="zh-TW" dirty="0" smtClean="0"/>
              <a:t>contour </a:t>
            </a:r>
            <a:r>
              <a:rPr kumimoji="0" lang="en-US" altLang="zh-TW" dirty="0"/>
              <a:t>(</a:t>
            </a:r>
            <a:r>
              <a:rPr kumimoji="0" lang="en-US" altLang="zh-TW" dirty="0" smtClean="0"/>
              <a:t>ex14)</a:t>
            </a:r>
            <a:endParaRPr lang="zh-TW" altLang="en-US" dirty="0"/>
          </a:p>
        </p:txBody>
      </p:sp>
      <p:sp>
        <p:nvSpPr>
          <p:cNvPr id="4" name="內容版面配置區 3"/>
          <p:cNvSpPr>
            <a:spLocks noGrp="1"/>
          </p:cNvSpPr>
          <p:nvPr>
            <p:ph sz="quarter" idx="12"/>
          </p:nvPr>
        </p:nvSpPr>
        <p:spPr>
          <a:xfrm>
            <a:off x="395536" y="1196752"/>
            <a:ext cx="7992690" cy="5112568"/>
          </a:xfr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pPr marL="0" indent="0">
              <a:buNone/>
            </a:pPr>
            <a:r>
              <a:rPr lang="en-US" altLang="zh-TW" sz="1800" dirty="0">
                <a:solidFill>
                  <a:srgbClr val="0070C0"/>
                </a:solidFill>
              </a:rPr>
              <a:t>import cv2</a:t>
            </a:r>
          </a:p>
          <a:p>
            <a:pPr marL="0" indent="0">
              <a:buNone/>
            </a:pPr>
            <a:r>
              <a:rPr lang="en-US" altLang="zh-TW" sz="1800" dirty="0">
                <a:solidFill>
                  <a:srgbClr val="0070C0"/>
                </a:solidFill>
              </a:rPr>
              <a:t>import </a:t>
            </a:r>
            <a:r>
              <a:rPr lang="en-US" altLang="zh-TW" sz="1800" dirty="0" err="1">
                <a:solidFill>
                  <a:srgbClr val="0070C0"/>
                </a:solidFill>
              </a:rPr>
              <a:t>numpy</a:t>
            </a:r>
            <a:r>
              <a:rPr lang="en-US" altLang="zh-TW" sz="1800" dirty="0">
                <a:solidFill>
                  <a:srgbClr val="0070C0"/>
                </a:solidFill>
              </a:rPr>
              <a:t> as np</a:t>
            </a:r>
          </a:p>
          <a:p>
            <a:pPr marL="0" indent="0">
              <a:buNone/>
            </a:pPr>
            <a:r>
              <a:rPr lang="en-US" altLang="zh-TW" sz="1800" dirty="0" err="1">
                <a:solidFill>
                  <a:srgbClr val="0070C0"/>
                </a:solidFill>
              </a:rPr>
              <a:t>img</a:t>
            </a:r>
            <a:r>
              <a:rPr lang="en-US" altLang="zh-TW" sz="1800" dirty="0">
                <a:solidFill>
                  <a:srgbClr val="0070C0"/>
                </a:solidFill>
              </a:rPr>
              <a:t> = cv2.imread("mcut.png")</a:t>
            </a:r>
          </a:p>
          <a:p>
            <a:pPr marL="0" indent="0">
              <a:buNone/>
            </a:pPr>
            <a:r>
              <a:rPr lang="en-US" altLang="zh-TW" sz="1800" dirty="0">
                <a:solidFill>
                  <a:srgbClr val="0070C0"/>
                </a:solidFill>
              </a:rPr>
              <a:t>img2=</a:t>
            </a:r>
            <a:r>
              <a:rPr lang="en-US" altLang="zh-TW" sz="1800" dirty="0" err="1">
                <a:solidFill>
                  <a:srgbClr val="0070C0"/>
                </a:solidFill>
              </a:rPr>
              <a:t>img.copy</a:t>
            </a:r>
            <a:r>
              <a:rPr lang="en-US" altLang="zh-TW" sz="1800" dirty="0">
                <a:solidFill>
                  <a:srgbClr val="0070C0"/>
                </a:solidFill>
              </a:rPr>
              <a:t>()</a:t>
            </a:r>
          </a:p>
          <a:p>
            <a:pPr marL="0" indent="0">
              <a:buNone/>
            </a:pPr>
            <a:r>
              <a:rPr lang="en-US" altLang="zh-TW" sz="1800" dirty="0" err="1">
                <a:solidFill>
                  <a:srgbClr val="0070C0"/>
                </a:solidFill>
              </a:rPr>
              <a:t>gray_img</a:t>
            </a:r>
            <a:r>
              <a:rPr lang="en-US" altLang="zh-TW" sz="1800" dirty="0">
                <a:solidFill>
                  <a:srgbClr val="0070C0"/>
                </a:solidFill>
              </a:rPr>
              <a:t> = cv2.cvtColor(</a:t>
            </a:r>
            <a:r>
              <a:rPr lang="en-US" altLang="zh-TW" sz="1800" dirty="0" err="1">
                <a:solidFill>
                  <a:srgbClr val="0070C0"/>
                </a:solidFill>
              </a:rPr>
              <a:t>img</a:t>
            </a:r>
            <a:r>
              <a:rPr lang="en-US" altLang="zh-TW" sz="1800" dirty="0">
                <a:solidFill>
                  <a:srgbClr val="0070C0"/>
                </a:solidFill>
              </a:rPr>
              <a:t>, cv2.COLOR_BGR2GRAY)</a:t>
            </a:r>
          </a:p>
          <a:p>
            <a:pPr marL="0" indent="0">
              <a:buNone/>
            </a:pPr>
            <a:r>
              <a:rPr lang="en-US" altLang="zh-TW" sz="1800" dirty="0" err="1">
                <a:solidFill>
                  <a:srgbClr val="0070C0"/>
                </a:solidFill>
              </a:rPr>
              <a:t>retval</a:t>
            </a:r>
            <a:r>
              <a:rPr lang="en-US" altLang="zh-TW" sz="1800" dirty="0">
                <a:solidFill>
                  <a:srgbClr val="0070C0"/>
                </a:solidFill>
              </a:rPr>
              <a:t>, thresh = cv2.threshold(</a:t>
            </a:r>
            <a:r>
              <a:rPr lang="en-US" altLang="zh-TW" sz="1800" dirty="0" err="1">
                <a:solidFill>
                  <a:srgbClr val="0070C0"/>
                </a:solidFill>
              </a:rPr>
              <a:t>gray_img</a:t>
            </a:r>
            <a:r>
              <a:rPr lang="en-US" altLang="zh-TW" sz="1800" dirty="0">
                <a:solidFill>
                  <a:srgbClr val="0070C0"/>
                </a:solidFill>
              </a:rPr>
              <a:t>, 127, 255, 0)</a:t>
            </a:r>
          </a:p>
          <a:p>
            <a:pPr marL="0" indent="0">
              <a:buNone/>
            </a:pPr>
            <a:r>
              <a:rPr lang="en-US" altLang="zh-TW" sz="1800" dirty="0" err="1">
                <a:solidFill>
                  <a:srgbClr val="0070C0"/>
                </a:solidFill>
              </a:rPr>
              <a:t>img_contours</a:t>
            </a:r>
            <a:r>
              <a:rPr lang="en-US" altLang="zh-TW" sz="1800" dirty="0">
                <a:solidFill>
                  <a:srgbClr val="0070C0"/>
                </a:solidFill>
              </a:rPr>
              <a:t>, _ = cv2.findContours(thresh, cv2.RETR_TREE, cv2.CHAIN_APPROX_SIMPLE)</a:t>
            </a:r>
          </a:p>
          <a:p>
            <a:pPr marL="0" indent="0">
              <a:buNone/>
            </a:pPr>
            <a:r>
              <a:rPr lang="en-US" altLang="zh-TW" sz="1800" dirty="0">
                <a:solidFill>
                  <a:srgbClr val="0070C0"/>
                </a:solidFill>
              </a:rPr>
              <a:t>cv2.drawContours(img2, </a:t>
            </a:r>
            <a:r>
              <a:rPr lang="en-US" altLang="zh-TW" sz="1800" dirty="0" err="1">
                <a:solidFill>
                  <a:srgbClr val="0070C0"/>
                </a:solidFill>
              </a:rPr>
              <a:t>img_contours</a:t>
            </a:r>
            <a:r>
              <a:rPr lang="en-US" altLang="zh-TW" sz="1800" dirty="0">
                <a:solidFill>
                  <a:srgbClr val="0070C0"/>
                </a:solidFill>
              </a:rPr>
              <a:t>, -1, (0, 255, 0))</a:t>
            </a:r>
          </a:p>
          <a:p>
            <a:pPr marL="0" indent="0">
              <a:buNone/>
            </a:pPr>
            <a:r>
              <a:rPr lang="en-US" altLang="zh-TW" sz="1800" dirty="0">
                <a:solidFill>
                  <a:srgbClr val="0070C0"/>
                </a:solidFill>
              </a:rPr>
              <a:t>cv2.imshow('Original Image', </a:t>
            </a:r>
            <a:r>
              <a:rPr lang="en-US" altLang="zh-TW" sz="1800" dirty="0" err="1">
                <a:solidFill>
                  <a:srgbClr val="0070C0"/>
                </a:solidFill>
              </a:rPr>
              <a:t>img</a:t>
            </a:r>
            <a:r>
              <a:rPr lang="en-US" altLang="zh-TW" sz="1800" dirty="0">
                <a:solidFill>
                  <a:srgbClr val="0070C0"/>
                </a:solidFill>
              </a:rPr>
              <a:t>) </a:t>
            </a:r>
          </a:p>
          <a:p>
            <a:pPr marL="0" indent="0">
              <a:buNone/>
            </a:pPr>
            <a:r>
              <a:rPr lang="en-US" altLang="zh-TW" sz="1800" dirty="0">
                <a:solidFill>
                  <a:srgbClr val="0070C0"/>
                </a:solidFill>
              </a:rPr>
              <a:t>cv2.imshow('Image Contours', img2)</a:t>
            </a:r>
          </a:p>
          <a:p>
            <a:pPr marL="0" indent="0">
              <a:buNone/>
            </a:pPr>
            <a:r>
              <a:rPr lang="en-US" altLang="zh-TW" sz="1800" dirty="0">
                <a:solidFill>
                  <a:srgbClr val="0070C0"/>
                </a:solidFill>
              </a:rPr>
              <a:t>cv2.waitKey()</a:t>
            </a:r>
          </a:p>
          <a:p>
            <a:pPr marL="0" indent="0">
              <a:buNone/>
            </a:pPr>
            <a:r>
              <a:rPr lang="en-US" altLang="zh-TW" sz="1800" dirty="0">
                <a:solidFill>
                  <a:srgbClr val="0070C0"/>
                </a:solidFill>
              </a:rPr>
              <a:t>cv2.destroyAllWindows()</a:t>
            </a:r>
            <a:endParaRPr lang="zh-TW" altLang="en-US" sz="1800" dirty="0">
              <a:solidFill>
                <a:srgbClr val="0070C0"/>
              </a:solidFill>
            </a:endParaRPr>
          </a:p>
        </p:txBody>
      </p:sp>
    </p:spTree>
    <p:extLst>
      <p:ext uri="{BB962C8B-B14F-4D97-AF65-F5344CB8AC3E}">
        <p14:creationId xmlns:p14="http://schemas.microsoft.com/office/powerpoint/2010/main" val="15148537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pPr>
              <a:defRPr/>
            </a:pPr>
            <a:fld id="{C3E24055-C280-453F-98F3-40A960E52EFC}" type="slidenum">
              <a:rPr lang="en-US" altLang="zh-TW" smtClean="0"/>
              <a:pPr>
                <a:defRPr/>
              </a:pPr>
              <a:t>56</a:t>
            </a:fld>
            <a:endParaRPr lang="en-US" altLang="zh-TW"/>
          </a:p>
        </p:txBody>
      </p:sp>
      <p:sp>
        <p:nvSpPr>
          <p:cNvPr id="3" name="標題 2"/>
          <p:cNvSpPr>
            <a:spLocks noGrp="1"/>
          </p:cNvSpPr>
          <p:nvPr>
            <p:ph type="title"/>
          </p:nvPr>
        </p:nvSpPr>
        <p:spPr/>
        <p:txBody>
          <a:bodyPr/>
          <a:lstStyle/>
          <a:p>
            <a:r>
              <a:rPr lang="en-US" altLang="zh-TW" b="1" dirty="0"/>
              <a:t>What are contours</a:t>
            </a:r>
            <a:r>
              <a:rPr lang="en-US" altLang="zh-TW" b="1" dirty="0" smtClean="0"/>
              <a:t>?</a:t>
            </a:r>
            <a:endParaRPr lang="zh-TW" altLang="en-US" dirty="0"/>
          </a:p>
        </p:txBody>
      </p:sp>
      <p:sp>
        <p:nvSpPr>
          <p:cNvPr id="4" name="內容版面配置區 3"/>
          <p:cNvSpPr>
            <a:spLocks noGrp="1"/>
          </p:cNvSpPr>
          <p:nvPr>
            <p:ph sz="quarter" idx="12"/>
          </p:nvPr>
        </p:nvSpPr>
        <p:spPr>
          <a:xfrm>
            <a:off x="541710" y="1329531"/>
            <a:ext cx="7992690" cy="4751387"/>
          </a:xfrm>
        </p:spPr>
        <p:txBody>
          <a:bodyPr/>
          <a:lstStyle/>
          <a:p>
            <a:r>
              <a:rPr lang="en-US" altLang="zh-TW" sz="2000" dirty="0"/>
              <a:t>Contours can be explained simply as a curve joining all the continuous points (along the boundary), having same color or intensity. The contours are a useful tool for shape analysis and object detection and recognition.</a:t>
            </a:r>
          </a:p>
          <a:p>
            <a:pPr lvl="1"/>
            <a:r>
              <a:rPr lang="en-US" altLang="zh-TW" sz="1600" dirty="0" smtClean="0"/>
              <a:t>For </a:t>
            </a:r>
            <a:r>
              <a:rPr lang="en-US" altLang="zh-TW" sz="1600" dirty="0"/>
              <a:t>better accuracy, use binary images. So before finding contours, apply threshold or canny edge detection.</a:t>
            </a:r>
          </a:p>
          <a:p>
            <a:pPr lvl="1"/>
            <a:r>
              <a:rPr lang="en-US" altLang="zh-TW" sz="1600" dirty="0" smtClean="0"/>
              <a:t>In </a:t>
            </a:r>
            <a:r>
              <a:rPr lang="en-US" altLang="zh-TW" sz="1600" dirty="0" err="1"/>
              <a:t>OpenCV</a:t>
            </a:r>
            <a:r>
              <a:rPr lang="en-US" altLang="zh-TW" sz="1600" dirty="0"/>
              <a:t>, finding contours is like finding white object from black background. So remember, object to be found should be white and background should be black.</a:t>
            </a:r>
            <a:endParaRPr lang="zh-TW" altLang="en-US" sz="1600" dirty="0"/>
          </a:p>
        </p:txBody>
      </p:sp>
    </p:spTree>
    <p:extLst>
      <p:ext uri="{BB962C8B-B14F-4D97-AF65-F5344CB8AC3E}">
        <p14:creationId xmlns:p14="http://schemas.microsoft.com/office/powerpoint/2010/main" val="41995926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pPr>
              <a:defRPr/>
            </a:pPr>
            <a:fld id="{C3E24055-C280-453F-98F3-40A960E52EFC}" type="slidenum">
              <a:rPr lang="en-US" altLang="zh-TW" smtClean="0"/>
              <a:pPr>
                <a:defRPr/>
              </a:pPr>
              <a:t>57</a:t>
            </a:fld>
            <a:endParaRPr lang="en-US" altLang="zh-TW"/>
          </a:p>
        </p:txBody>
      </p:sp>
      <p:sp>
        <p:nvSpPr>
          <p:cNvPr id="3" name="標題 2"/>
          <p:cNvSpPr>
            <a:spLocks noGrp="1"/>
          </p:cNvSpPr>
          <p:nvPr>
            <p:ph type="title"/>
          </p:nvPr>
        </p:nvSpPr>
        <p:spPr/>
        <p:txBody>
          <a:bodyPr/>
          <a:lstStyle/>
          <a:p>
            <a:r>
              <a:rPr lang="en-US" altLang="zh-TW" sz="2800" dirty="0"/>
              <a:t>how to find contours of a binary </a:t>
            </a:r>
            <a:r>
              <a:rPr lang="en-US" altLang="zh-TW" sz="2800" dirty="0" smtClean="0"/>
              <a:t>image </a:t>
            </a:r>
            <a:r>
              <a:rPr kumimoji="0" lang="en-US" altLang="zh-TW" sz="2800" dirty="0"/>
              <a:t>(</a:t>
            </a:r>
            <a:r>
              <a:rPr kumimoji="0" lang="en-US" altLang="zh-TW" sz="2800" dirty="0" smtClean="0"/>
              <a:t>ex15)</a:t>
            </a:r>
            <a:endParaRPr lang="zh-TW" altLang="en-US" sz="2800" dirty="0"/>
          </a:p>
        </p:txBody>
      </p:sp>
      <p:sp>
        <p:nvSpPr>
          <p:cNvPr id="4" name="內容版面配置區 3"/>
          <p:cNvSpPr>
            <a:spLocks noGrp="1"/>
          </p:cNvSpPr>
          <p:nvPr>
            <p:ph sz="quarter" idx="12"/>
          </p:nvPr>
        </p:nvSpPr>
        <p:spPr>
          <a:xfrm>
            <a:off x="549565" y="1113042"/>
            <a:ext cx="7992690" cy="5327922"/>
          </a:xfr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pPr marL="0" indent="0">
              <a:buNone/>
            </a:pPr>
            <a:r>
              <a:rPr lang="en-US" altLang="zh-TW" sz="1800" dirty="0">
                <a:solidFill>
                  <a:srgbClr val="0070C0"/>
                </a:solidFill>
              </a:rPr>
              <a:t>import cv2</a:t>
            </a:r>
          </a:p>
          <a:p>
            <a:pPr marL="0" indent="0">
              <a:buNone/>
            </a:pPr>
            <a:r>
              <a:rPr lang="en-US" altLang="zh-TW" sz="1800" dirty="0">
                <a:solidFill>
                  <a:srgbClr val="0070C0"/>
                </a:solidFill>
              </a:rPr>
              <a:t>import </a:t>
            </a:r>
            <a:r>
              <a:rPr lang="en-US" altLang="zh-TW" sz="1800" dirty="0" err="1">
                <a:solidFill>
                  <a:srgbClr val="0070C0"/>
                </a:solidFill>
              </a:rPr>
              <a:t>numpy</a:t>
            </a:r>
            <a:r>
              <a:rPr lang="en-US" altLang="zh-TW" sz="1800" dirty="0">
                <a:solidFill>
                  <a:srgbClr val="0070C0"/>
                </a:solidFill>
              </a:rPr>
              <a:t> as np</a:t>
            </a:r>
          </a:p>
          <a:p>
            <a:pPr marL="0" indent="0">
              <a:buNone/>
            </a:pPr>
            <a:r>
              <a:rPr lang="en-US" altLang="zh-TW" sz="1800" dirty="0" err="1">
                <a:solidFill>
                  <a:srgbClr val="0070C0"/>
                </a:solidFill>
              </a:rPr>
              <a:t>img</a:t>
            </a:r>
            <a:r>
              <a:rPr lang="en-US" altLang="zh-TW" sz="1800" dirty="0">
                <a:solidFill>
                  <a:srgbClr val="0070C0"/>
                </a:solidFill>
              </a:rPr>
              <a:t> = cv2.imread("mcut.png")</a:t>
            </a:r>
          </a:p>
          <a:p>
            <a:pPr marL="0" indent="0">
              <a:buNone/>
            </a:pPr>
            <a:r>
              <a:rPr lang="en-US" altLang="zh-TW" sz="1800" dirty="0">
                <a:solidFill>
                  <a:srgbClr val="0070C0"/>
                </a:solidFill>
              </a:rPr>
              <a:t>img2=</a:t>
            </a:r>
            <a:r>
              <a:rPr lang="en-US" altLang="zh-TW" sz="1800" dirty="0" err="1">
                <a:solidFill>
                  <a:srgbClr val="0070C0"/>
                </a:solidFill>
              </a:rPr>
              <a:t>img.copy</a:t>
            </a:r>
            <a:r>
              <a:rPr lang="en-US" altLang="zh-TW" sz="1800" dirty="0">
                <a:solidFill>
                  <a:srgbClr val="0070C0"/>
                </a:solidFill>
              </a:rPr>
              <a:t>()</a:t>
            </a:r>
          </a:p>
          <a:p>
            <a:pPr marL="0" indent="0">
              <a:buNone/>
            </a:pPr>
            <a:r>
              <a:rPr lang="en-US" altLang="zh-TW" sz="1800" dirty="0" err="1">
                <a:solidFill>
                  <a:srgbClr val="0070C0"/>
                </a:solidFill>
              </a:rPr>
              <a:t>gray_img</a:t>
            </a:r>
            <a:r>
              <a:rPr lang="en-US" altLang="zh-TW" sz="1800" dirty="0">
                <a:solidFill>
                  <a:srgbClr val="0070C0"/>
                </a:solidFill>
              </a:rPr>
              <a:t> = cv2.cvtColor(</a:t>
            </a:r>
            <a:r>
              <a:rPr lang="en-US" altLang="zh-TW" sz="1800" dirty="0" err="1">
                <a:solidFill>
                  <a:srgbClr val="0070C0"/>
                </a:solidFill>
              </a:rPr>
              <a:t>img</a:t>
            </a:r>
            <a:r>
              <a:rPr lang="en-US" altLang="zh-TW" sz="1800" dirty="0">
                <a:solidFill>
                  <a:srgbClr val="0070C0"/>
                </a:solidFill>
              </a:rPr>
              <a:t>, cv2.COLOR_BGR2GRAY)</a:t>
            </a:r>
          </a:p>
          <a:p>
            <a:pPr marL="0" indent="0">
              <a:buNone/>
            </a:pPr>
            <a:r>
              <a:rPr lang="en-US" altLang="zh-TW" sz="1800" dirty="0" err="1">
                <a:solidFill>
                  <a:srgbClr val="0070C0"/>
                </a:solidFill>
              </a:rPr>
              <a:t>retval</a:t>
            </a:r>
            <a:r>
              <a:rPr lang="en-US" altLang="zh-TW" sz="1800" dirty="0">
                <a:solidFill>
                  <a:srgbClr val="0070C0"/>
                </a:solidFill>
              </a:rPr>
              <a:t>, thresh = cv2.threshold(</a:t>
            </a:r>
            <a:r>
              <a:rPr lang="en-US" altLang="zh-TW" sz="1800" dirty="0" err="1">
                <a:solidFill>
                  <a:srgbClr val="0070C0"/>
                </a:solidFill>
              </a:rPr>
              <a:t>gray_img</a:t>
            </a:r>
            <a:r>
              <a:rPr lang="en-US" altLang="zh-TW" sz="1800" dirty="0">
                <a:solidFill>
                  <a:srgbClr val="0070C0"/>
                </a:solidFill>
              </a:rPr>
              <a:t>, 127, 255, 0)</a:t>
            </a:r>
          </a:p>
          <a:p>
            <a:pPr marL="0" indent="0">
              <a:buNone/>
            </a:pPr>
            <a:r>
              <a:rPr lang="en-US" altLang="zh-TW" sz="1800" dirty="0" err="1">
                <a:solidFill>
                  <a:srgbClr val="0070C0"/>
                </a:solidFill>
              </a:rPr>
              <a:t>img_contours</a:t>
            </a:r>
            <a:r>
              <a:rPr lang="en-US" altLang="zh-TW" sz="1800" dirty="0">
                <a:solidFill>
                  <a:srgbClr val="0070C0"/>
                </a:solidFill>
              </a:rPr>
              <a:t>, _ = cv2.findContours(thresh, cv2.RETR_TREE, cv2.CHAIN_APPROX_SIMPLE)</a:t>
            </a:r>
          </a:p>
          <a:p>
            <a:pPr marL="0" indent="0">
              <a:buNone/>
            </a:pPr>
            <a:r>
              <a:rPr lang="en-US" altLang="zh-TW" sz="1800" dirty="0" err="1">
                <a:solidFill>
                  <a:srgbClr val="0070C0"/>
                </a:solidFill>
              </a:rPr>
              <a:t>cnt</a:t>
            </a:r>
            <a:r>
              <a:rPr lang="en-US" altLang="zh-TW" sz="1800" dirty="0">
                <a:solidFill>
                  <a:srgbClr val="0070C0"/>
                </a:solidFill>
              </a:rPr>
              <a:t>=</a:t>
            </a:r>
            <a:r>
              <a:rPr lang="en-US" altLang="zh-TW" sz="1800" dirty="0" err="1">
                <a:solidFill>
                  <a:srgbClr val="0070C0"/>
                </a:solidFill>
              </a:rPr>
              <a:t>img_contours</a:t>
            </a:r>
            <a:r>
              <a:rPr lang="en-US" altLang="zh-TW" sz="1800" dirty="0">
                <a:solidFill>
                  <a:srgbClr val="0070C0"/>
                </a:solidFill>
              </a:rPr>
              <a:t>[3]</a:t>
            </a:r>
          </a:p>
          <a:p>
            <a:pPr marL="0" indent="0">
              <a:buNone/>
            </a:pPr>
            <a:r>
              <a:rPr lang="en-US" altLang="zh-TW" sz="1800" dirty="0">
                <a:solidFill>
                  <a:srgbClr val="0070C0"/>
                </a:solidFill>
              </a:rPr>
              <a:t>cv2.drawContours(img2, [</a:t>
            </a:r>
            <a:r>
              <a:rPr lang="en-US" altLang="zh-TW" sz="1800" dirty="0" err="1">
                <a:solidFill>
                  <a:srgbClr val="0070C0"/>
                </a:solidFill>
              </a:rPr>
              <a:t>cnt</a:t>
            </a:r>
            <a:r>
              <a:rPr lang="en-US" altLang="zh-TW" sz="1800" dirty="0">
                <a:solidFill>
                  <a:srgbClr val="0070C0"/>
                </a:solidFill>
              </a:rPr>
              <a:t>], 0, (0, 255, 0))</a:t>
            </a:r>
          </a:p>
          <a:p>
            <a:pPr marL="0" indent="0">
              <a:buNone/>
            </a:pPr>
            <a:r>
              <a:rPr lang="en-US" altLang="zh-TW" sz="1800" dirty="0">
                <a:solidFill>
                  <a:srgbClr val="0070C0"/>
                </a:solidFill>
              </a:rPr>
              <a:t>cv2.imshow('Original Image', </a:t>
            </a:r>
            <a:r>
              <a:rPr lang="en-US" altLang="zh-TW" sz="1800" dirty="0" err="1">
                <a:solidFill>
                  <a:srgbClr val="0070C0"/>
                </a:solidFill>
              </a:rPr>
              <a:t>img</a:t>
            </a:r>
            <a:r>
              <a:rPr lang="en-US" altLang="zh-TW" sz="1800" dirty="0">
                <a:solidFill>
                  <a:srgbClr val="0070C0"/>
                </a:solidFill>
              </a:rPr>
              <a:t>) </a:t>
            </a:r>
          </a:p>
          <a:p>
            <a:pPr marL="0" indent="0">
              <a:buNone/>
            </a:pPr>
            <a:r>
              <a:rPr lang="en-US" altLang="zh-TW" sz="1800" dirty="0">
                <a:solidFill>
                  <a:srgbClr val="0070C0"/>
                </a:solidFill>
              </a:rPr>
              <a:t>cv2.imshow('Image Contours', img2)</a:t>
            </a:r>
          </a:p>
          <a:p>
            <a:pPr marL="0" indent="0">
              <a:buNone/>
            </a:pPr>
            <a:r>
              <a:rPr lang="en-US" altLang="zh-TW" sz="1800" dirty="0">
                <a:solidFill>
                  <a:srgbClr val="0070C0"/>
                </a:solidFill>
              </a:rPr>
              <a:t>cv2.waitKey()</a:t>
            </a:r>
          </a:p>
          <a:p>
            <a:pPr marL="0" indent="0">
              <a:buNone/>
            </a:pPr>
            <a:r>
              <a:rPr lang="en-US" altLang="zh-TW" sz="1800" dirty="0">
                <a:solidFill>
                  <a:srgbClr val="0070C0"/>
                </a:solidFill>
              </a:rPr>
              <a:t>cv2.destroyAllWindows()</a:t>
            </a:r>
          </a:p>
        </p:txBody>
      </p:sp>
    </p:spTree>
    <p:extLst>
      <p:ext uri="{BB962C8B-B14F-4D97-AF65-F5344CB8AC3E}">
        <p14:creationId xmlns:p14="http://schemas.microsoft.com/office/powerpoint/2010/main" val="32945719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pPr>
              <a:defRPr/>
            </a:pPr>
            <a:fld id="{C3E24055-C280-453F-98F3-40A960E52EFC}" type="slidenum">
              <a:rPr lang="en-US" altLang="zh-TW" smtClean="0"/>
              <a:pPr>
                <a:defRPr/>
              </a:pPr>
              <a:t>58</a:t>
            </a:fld>
            <a:endParaRPr lang="en-US" altLang="zh-TW"/>
          </a:p>
        </p:txBody>
      </p:sp>
      <p:sp>
        <p:nvSpPr>
          <p:cNvPr id="3" name="標題 2"/>
          <p:cNvSpPr>
            <a:spLocks noGrp="1"/>
          </p:cNvSpPr>
          <p:nvPr>
            <p:ph type="title"/>
          </p:nvPr>
        </p:nvSpPr>
        <p:spPr/>
        <p:txBody>
          <a:bodyPr/>
          <a:lstStyle/>
          <a:p>
            <a:r>
              <a:rPr lang="en-US" altLang="zh-TW" dirty="0"/>
              <a:t>How to draw the contours?</a:t>
            </a:r>
            <a:endParaRPr lang="zh-TW" altLang="en-US" dirty="0"/>
          </a:p>
        </p:txBody>
      </p:sp>
      <p:sp>
        <p:nvSpPr>
          <p:cNvPr id="4" name="內容版面配置區 3"/>
          <p:cNvSpPr>
            <a:spLocks noGrp="1"/>
          </p:cNvSpPr>
          <p:nvPr>
            <p:ph sz="quarter" idx="12"/>
          </p:nvPr>
        </p:nvSpPr>
        <p:spPr>
          <a:xfrm>
            <a:off x="539750" y="1341438"/>
            <a:ext cx="7992690" cy="5087937"/>
          </a:xfrm>
        </p:spPr>
        <p:txBody>
          <a:bodyPr/>
          <a:lstStyle/>
          <a:p>
            <a:r>
              <a:rPr lang="en-US" altLang="zh-TW" sz="2000" dirty="0"/>
              <a:t>To draw the contours, </a:t>
            </a:r>
            <a:r>
              <a:rPr lang="en-US" altLang="zh-TW" sz="2000" dirty="0" err="1"/>
              <a:t>cv.drawContours</a:t>
            </a:r>
            <a:r>
              <a:rPr lang="en-US" altLang="zh-TW" sz="2000" dirty="0"/>
              <a:t> function is used. It can also be used to draw any shape provided you have its boundary points. Its first argument is source image, second argument is the contours which should be passed as a Python list, third argument is index of contours (useful when drawing individual contour. To draw all contours, pass -1) and remaining arguments are color, thickness etc</a:t>
            </a:r>
            <a:r>
              <a:rPr lang="en-US" altLang="zh-TW" sz="2000" dirty="0" smtClean="0"/>
              <a:t>.</a:t>
            </a:r>
          </a:p>
          <a:p>
            <a:pPr lvl="1"/>
            <a:r>
              <a:rPr lang="en-US" altLang="zh-TW" sz="1600" dirty="0"/>
              <a:t>To draw all the contours in an image:</a:t>
            </a:r>
          </a:p>
          <a:p>
            <a:pPr lvl="2"/>
            <a:r>
              <a:rPr lang="en-US" altLang="zh-TW" sz="1600" dirty="0" err="1"/>
              <a:t>cv.drawContours</a:t>
            </a:r>
            <a:r>
              <a:rPr lang="en-US" altLang="zh-TW" sz="1600" dirty="0"/>
              <a:t>(</a:t>
            </a:r>
            <a:r>
              <a:rPr lang="en-US" altLang="zh-TW" sz="1600" dirty="0" err="1"/>
              <a:t>img</a:t>
            </a:r>
            <a:r>
              <a:rPr lang="en-US" altLang="zh-TW" sz="1600" dirty="0"/>
              <a:t>, contours, -1, (0,255,0), 3)</a:t>
            </a:r>
          </a:p>
          <a:p>
            <a:pPr lvl="1"/>
            <a:r>
              <a:rPr lang="en-US" altLang="zh-TW" sz="1600" dirty="0"/>
              <a:t>To draw an individual contour, say 4th contour:</a:t>
            </a:r>
          </a:p>
          <a:p>
            <a:pPr lvl="2"/>
            <a:r>
              <a:rPr lang="en-US" altLang="zh-TW" sz="1600" dirty="0" err="1"/>
              <a:t>cv.drawContours</a:t>
            </a:r>
            <a:r>
              <a:rPr lang="en-US" altLang="zh-TW" sz="1600" dirty="0"/>
              <a:t>(</a:t>
            </a:r>
            <a:r>
              <a:rPr lang="en-US" altLang="zh-TW" sz="1600" dirty="0" err="1"/>
              <a:t>img</a:t>
            </a:r>
            <a:r>
              <a:rPr lang="en-US" altLang="zh-TW" sz="1600" dirty="0"/>
              <a:t>, contours, 3, (0,255,0), 3)</a:t>
            </a:r>
          </a:p>
          <a:p>
            <a:pPr lvl="1"/>
            <a:r>
              <a:rPr lang="en-US" altLang="zh-TW" sz="1600" dirty="0"/>
              <a:t>But most of the time, below method will be useful:</a:t>
            </a:r>
          </a:p>
          <a:p>
            <a:pPr lvl="2"/>
            <a:r>
              <a:rPr lang="en-US" altLang="zh-TW" sz="1600" dirty="0" err="1"/>
              <a:t>cnt</a:t>
            </a:r>
            <a:r>
              <a:rPr lang="en-US" altLang="zh-TW" sz="1600" dirty="0"/>
              <a:t> = contours[4]</a:t>
            </a:r>
          </a:p>
          <a:p>
            <a:pPr lvl="2"/>
            <a:r>
              <a:rPr lang="en-US" altLang="zh-TW" sz="1600" dirty="0" err="1"/>
              <a:t>cv.drawContours</a:t>
            </a:r>
            <a:r>
              <a:rPr lang="en-US" altLang="zh-TW" sz="1600" dirty="0"/>
              <a:t>(</a:t>
            </a:r>
            <a:r>
              <a:rPr lang="en-US" altLang="zh-TW" sz="1600" dirty="0" err="1"/>
              <a:t>img</a:t>
            </a:r>
            <a:r>
              <a:rPr lang="en-US" altLang="zh-TW" sz="1600" dirty="0"/>
              <a:t>, [</a:t>
            </a:r>
            <a:r>
              <a:rPr lang="en-US" altLang="zh-TW" sz="1600" dirty="0" err="1"/>
              <a:t>cnt</a:t>
            </a:r>
            <a:r>
              <a:rPr lang="en-US" altLang="zh-TW" sz="1600" dirty="0"/>
              <a:t>], 0, (0,255,0), 3)</a:t>
            </a:r>
            <a:endParaRPr lang="en-US" altLang="zh-TW" sz="1600" dirty="0" smtClean="0"/>
          </a:p>
          <a:p>
            <a:endParaRPr lang="en-US" altLang="zh-TW" sz="2000" dirty="0"/>
          </a:p>
          <a:p>
            <a:endParaRPr lang="zh-TW" altLang="en-US" sz="2000" dirty="0"/>
          </a:p>
        </p:txBody>
      </p:sp>
    </p:spTree>
    <p:extLst>
      <p:ext uri="{BB962C8B-B14F-4D97-AF65-F5344CB8AC3E}">
        <p14:creationId xmlns:p14="http://schemas.microsoft.com/office/powerpoint/2010/main" val="3335162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pPr>
              <a:defRPr/>
            </a:pPr>
            <a:fld id="{C3E24055-C280-453F-98F3-40A960E52EFC}" type="slidenum">
              <a:rPr lang="en-US" altLang="zh-TW" smtClean="0"/>
              <a:pPr>
                <a:defRPr/>
              </a:pPr>
              <a:t>59</a:t>
            </a:fld>
            <a:endParaRPr lang="en-US" altLang="zh-TW"/>
          </a:p>
        </p:txBody>
      </p:sp>
      <p:sp>
        <p:nvSpPr>
          <p:cNvPr id="3" name="標題 2"/>
          <p:cNvSpPr>
            <a:spLocks noGrp="1"/>
          </p:cNvSpPr>
          <p:nvPr>
            <p:ph type="title"/>
          </p:nvPr>
        </p:nvSpPr>
        <p:spPr/>
        <p:txBody>
          <a:bodyPr/>
          <a:lstStyle/>
          <a:p>
            <a:r>
              <a:rPr lang="en-US" altLang="zh-TW" b="1" dirty="0"/>
              <a:t>Contour Features</a:t>
            </a:r>
          </a:p>
        </p:txBody>
      </p:sp>
      <p:sp>
        <p:nvSpPr>
          <p:cNvPr id="4" name="內容版面配置區 3"/>
          <p:cNvSpPr>
            <a:spLocks noGrp="1"/>
          </p:cNvSpPr>
          <p:nvPr>
            <p:ph sz="quarter" idx="12"/>
          </p:nvPr>
        </p:nvSpPr>
        <p:spPr>
          <a:xfrm>
            <a:off x="539750" y="1341438"/>
            <a:ext cx="7992690" cy="4967882"/>
          </a:xfrm>
        </p:spPr>
        <p:txBody>
          <a:bodyPr/>
          <a:lstStyle/>
          <a:p>
            <a:r>
              <a:rPr lang="en-US" altLang="zh-TW" sz="2000" b="1" dirty="0"/>
              <a:t>Moments</a:t>
            </a:r>
          </a:p>
          <a:p>
            <a:r>
              <a:rPr lang="en-US" altLang="zh-TW" sz="2000" b="1" dirty="0">
                <a:solidFill>
                  <a:srgbClr val="FF0000"/>
                </a:solidFill>
              </a:rPr>
              <a:t>Contour Area</a:t>
            </a:r>
          </a:p>
          <a:p>
            <a:r>
              <a:rPr lang="en-US" altLang="zh-TW" sz="2000" b="1" dirty="0"/>
              <a:t>Contour Perimeter</a:t>
            </a:r>
          </a:p>
          <a:p>
            <a:r>
              <a:rPr lang="en-US" altLang="zh-TW" sz="2000" b="1" dirty="0"/>
              <a:t>Contour Approximation</a:t>
            </a:r>
          </a:p>
          <a:p>
            <a:r>
              <a:rPr lang="en-US" altLang="zh-TW" sz="2000" b="1" dirty="0">
                <a:solidFill>
                  <a:srgbClr val="FF0000"/>
                </a:solidFill>
              </a:rPr>
              <a:t>Convex Hull</a:t>
            </a:r>
          </a:p>
          <a:p>
            <a:r>
              <a:rPr lang="en-US" altLang="zh-TW" sz="2000" b="1" dirty="0"/>
              <a:t>Checking Convexity</a:t>
            </a:r>
          </a:p>
          <a:p>
            <a:r>
              <a:rPr lang="en-US" altLang="zh-TW" sz="2000" b="1" dirty="0"/>
              <a:t>Bounding Rectangle</a:t>
            </a:r>
          </a:p>
          <a:p>
            <a:pPr lvl="1"/>
            <a:r>
              <a:rPr lang="en-US" altLang="zh-TW" sz="1600" b="1" dirty="0">
                <a:solidFill>
                  <a:srgbClr val="FF0000"/>
                </a:solidFill>
              </a:rPr>
              <a:t>Straight Bounding Rectangle</a:t>
            </a:r>
          </a:p>
          <a:p>
            <a:pPr lvl="1"/>
            <a:r>
              <a:rPr lang="en-US" altLang="zh-TW" sz="1600" b="1" dirty="0">
                <a:solidFill>
                  <a:srgbClr val="FF0000"/>
                </a:solidFill>
              </a:rPr>
              <a:t>Rotated </a:t>
            </a:r>
            <a:r>
              <a:rPr lang="en-US" altLang="zh-TW" sz="1600" b="1" dirty="0" smtClean="0">
                <a:solidFill>
                  <a:srgbClr val="FF0000"/>
                </a:solidFill>
              </a:rPr>
              <a:t>Rectangle</a:t>
            </a:r>
          </a:p>
          <a:p>
            <a:r>
              <a:rPr lang="en-US" altLang="zh-TW" sz="2000" b="1" dirty="0"/>
              <a:t>Minimum Enclosing Circle</a:t>
            </a:r>
          </a:p>
          <a:p>
            <a:r>
              <a:rPr lang="en-US" altLang="zh-TW" sz="2000" b="1" dirty="0"/>
              <a:t>Fitting an Ellipse</a:t>
            </a:r>
          </a:p>
          <a:p>
            <a:r>
              <a:rPr lang="en-US" altLang="zh-TW" sz="2000" b="1" dirty="0"/>
              <a:t>Fitting a </a:t>
            </a:r>
            <a:r>
              <a:rPr lang="en-US" altLang="zh-TW" sz="2000" b="1" dirty="0" smtClean="0"/>
              <a:t>Line</a:t>
            </a:r>
            <a:endParaRPr lang="en-US" altLang="zh-TW" sz="2000" b="1" dirty="0"/>
          </a:p>
          <a:p>
            <a:endParaRPr lang="zh-TW" altLang="en-US" sz="2000" dirty="0"/>
          </a:p>
        </p:txBody>
      </p:sp>
    </p:spTree>
    <p:extLst>
      <p:ext uri="{BB962C8B-B14F-4D97-AF65-F5344CB8AC3E}">
        <p14:creationId xmlns:p14="http://schemas.microsoft.com/office/powerpoint/2010/main" val="3420539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pPr>
              <a:defRPr/>
            </a:pPr>
            <a:fld id="{C3E24055-C280-453F-98F3-40A960E52EFC}" type="slidenum">
              <a:rPr lang="en-US" altLang="zh-TW" smtClean="0"/>
              <a:pPr>
                <a:defRPr/>
              </a:pPr>
              <a:t>6</a:t>
            </a:fld>
            <a:endParaRPr lang="en-US" altLang="zh-TW"/>
          </a:p>
        </p:txBody>
      </p:sp>
      <p:sp>
        <p:nvSpPr>
          <p:cNvPr id="3" name="標題 2"/>
          <p:cNvSpPr>
            <a:spLocks noGrp="1"/>
          </p:cNvSpPr>
          <p:nvPr>
            <p:ph type="title"/>
          </p:nvPr>
        </p:nvSpPr>
        <p:spPr/>
        <p:txBody>
          <a:bodyPr/>
          <a:lstStyle/>
          <a:p>
            <a:r>
              <a:rPr lang="en-US" altLang="zh-TW" dirty="0" smtClean="0"/>
              <a:t>Contrast &amp; Brightness</a:t>
            </a:r>
            <a:endParaRPr lang="zh-TW" altLang="en-US" dirty="0"/>
          </a:p>
        </p:txBody>
      </p:sp>
      <p:pic>
        <p:nvPicPr>
          <p:cNvPr id="5" name="圖片 4"/>
          <p:cNvPicPr>
            <a:picLocks noChangeAspect="1"/>
          </p:cNvPicPr>
          <p:nvPr/>
        </p:nvPicPr>
        <p:blipFill rotWithShape="1">
          <a:blip r:embed="rId2"/>
          <a:srcRect b="51432"/>
          <a:stretch/>
        </p:blipFill>
        <p:spPr>
          <a:xfrm>
            <a:off x="323528" y="1772816"/>
            <a:ext cx="8517742" cy="4176464"/>
          </a:xfrm>
          <a:prstGeom prst="rect">
            <a:avLst/>
          </a:prstGeom>
        </p:spPr>
      </p:pic>
    </p:spTree>
    <p:extLst>
      <p:ext uri="{BB962C8B-B14F-4D97-AF65-F5344CB8AC3E}">
        <p14:creationId xmlns:p14="http://schemas.microsoft.com/office/powerpoint/2010/main" val="147599404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pPr>
              <a:defRPr/>
            </a:pPr>
            <a:fld id="{C3E24055-C280-453F-98F3-40A960E52EFC}" type="slidenum">
              <a:rPr lang="en-US" altLang="zh-TW" smtClean="0"/>
              <a:pPr>
                <a:defRPr/>
              </a:pPr>
              <a:t>60</a:t>
            </a:fld>
            <a:endParaRPr lang="en-US" altLang="zh-TW"/>
          </a:p>
        </p:txBody>
      </p:sp>
      <p:sp>
        <p:nvSpPr>
          <p:cNvPr id="3" name="標題 2"/>
          <p:cNvSpPr>
            <a:spLocks noGrp="1"/>
          </p:cNvSpPr>
          <p:nvPr>
            <p:ph type="title"/>
          </p:nvPr>
        </p:nvSpPr>
        <p:spPr/>
        <p:txBody>
          <a:bodyPr/>
          <a:lstStyle/>
          <a:p>
            <a:r>
              <a:rPr lang="en-US" altLang="zh-TW" b="1" dirty="0"/>
              <a:t>Contour </a:t>
            </a:r>
            <a:r>
              <a:rPr lang="en-US" altLang="zh-TW" b="1" dirty="0" smtClean="0"/>
              <a:t>Features (ex16)</a:t>
            </a:r>
            <a:endParaRPr lang="zh-TW" altLang="en-US" dirty="0"/>
          </a:p>
        </p:txBody>
      </p:sp>
      <p:sp>
        <p:nvSpPr>
          <p:cNvPr id="4" name="內容版面配置區 3"/>
          <p:cNvSpPr>
            <a:spLocks noGrp="1"/>
          </p:cNvSpPr>
          <p:nvPr>
            <p:ph sz="quarter" idx="12"/>
          </p:nvPr>
        </p:nvSpPr>
        <p:spPr/>
        <p:txBody>
          <a:bodyPr/>
          <a:lstStyle/>
          <a:p>
            <a:r>
              <a:rPr lang="en-US" altLang="zh-TW" dirty="0"/>
              <a:t>Image moments help you to calculate some features like center of mass of the object, area of the object etc. Check out the </a:t>
            </a:r>
            <a:r>
              <a:rPr lang="en-US" altLang="zh-TW" dirty="0" err="1"/>
              <a:t>wikipedia</a:t>
            </a:r>
            <a:r>
              <a:rPr lang="en-US" altLang="zh-TW" dirty="0"/>
              <a:t> page on Image Moments</a:t>
            </a:r>
            <a:endParaRPr lang="zh-TW" altLang="en-US" dirty="0"/>
          </a:p>
        </p:txBody>
      </p:sp>
      <p:sp>
        <p:nvSpPr>
          <p:cNvPr id="5" name="內容版面配置區 3"/>
          <p:cNvSpPr txBox="1">
            <a:spLocks/>
          </p:cNvSpPr>
          <p:nvPr/>
        </p:nvSpPr>
        <p:spPr bwMode="auto">
          <a:xfrm>
            <a:off x="521133" y="853207"/>
            <a:ext cx="7992690" cy="6004793"/>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lvl1pPr marL="469900" indent="-469900" algn="l" rtl="0" eaLnBrk="1" fontAlgn="base" hangingPunct="1">
              <a:lnSpc>
                <a:spcPct val="120000"/>
              </a:lnSpc>
              <a:spcBef>
                <a:spcPct val="20000"/>
              </a:spcBef>
              <a:spcAft>
                <a:spcPct val="0"/>
              </a:spcAft>
              <a:buClr>
                <a:schemeClr val="accent2"/>
              </a:buClr>
              <a:buFont typeface="Wingdings" pitchFamily="2" charset="2"/>
              <a:buChar char="n"/>
              <a:defRPr kumimoji="1" sz="2400">
                <a:solidFill>
                  <a:schemeClr val="tx1"/>
                </a:solidFill>
                <a:latin typeface="+mj-ea"/>
                <a:ea typeface="+mj-ea"/>
                <a:cs typeface="Times New Roman" pitchFamily="18" charset="0"/>
              </a:defRPr>
            </a:lvl1pPr>
            <a:lvl2pPr marL="908050" indent="-436563" algn="l" rtl="0" eaLnBrk="1" fontAlgn="base" hangingPunct="1">
              <a:lnSpc>
                <a:spcPct val="120000"/>
              </a:lnSpc>
              <a:spcBef>
                <a:spcPct val="20000"/>
              </a:spcBef>
              <a:spcAft>
                <a:spcPct val="0"/>
              </a:spcAft>
              <a:buClr>
                <a:srgbClr val="FF9900"/>
              </a:buClr>
              <a:buFont typeface="Wingdings" pitchFamily="2" charset="2"/>
              <a:buChar char="n"/>
              <a:defRPr kumimoji="1" sz="2000">
                <a:solidFill>
                  <a:schemeClr val="tx1"/>
                </a:solidFill>
                <a:latin typeface="+mj-ea"/>
                <a:ea typeface="+mj-ea"/>
                <a:cs typeface="Times New Roman" pitchFamily="18" charset="0"/>
              </a:defRPr>
            </a:lvl2pPr>
            <a:lvl3pPr marL="1304925" indent="-395288" algn="l" rtl="0" eaLnBrk="1" fontAlgn="base" hangingPunct="1">
              <a:lnSpc>
                <a:spcPct val="120000"/>
              </a:lnSpc>
              <a:spcBef>
                <a:spcPct val="20000"/>
              </a:spcBef>
              <a:spcAft>
                <a:spcPct val="0"/>
              </a:spcAft>
              <a:buClr>
                <a:schemeClr val="accent2"/>
              </a:buClr>
              <a:buFont typeface="Wingdings" pitchFamily="2" charset="2"/>
              <a:buChar char="o"/>
              <a:defRPr kumimoji="1" sz="2000">
                <a:solidFill>
                  <a:schemeClr val="tx1"/>
                </a:solidFill>
                <a:latin typeface="+mj-ea"/>
                <a:ea typeface="+mj-ea"/>
                <a:cs typeface="Times New Roman" pitchFamily="18" charset="0"/>
              </a:defRPr>
            </a:lvl3pPr>
            <a:lvl4pPr marL="1693863" indent="-387350" algn="l" rtl="0" eaLnBrk="1" fontAlgn="base" hangingPunct="1">
              <a:lnSpc>
                <a:spcPct val="120000"/>
              </a:lnSpc>
              <a:spcBef>
                <a:spcPct val="20000"/>
              </a:spcBef>
              <a:spcAft>
                <a:spcPct val="0"/>
              </a:spcAft>
              <a:buClr>
                <a:schemeClr val="accent2"/>
              </a:buClr>
              <a:buFont typeface="Wingdings" pitchFamily="2" charset="2"/>
              <a:buChar char="n"/>
              <a:defRPr kumimoji="1" sz="2000">
                <a:solidFill>
                  <a:schemeClr val="tx1"/>
                </a:solidFill>
                <a:latin typeface="+mj-ea"/>
                <a:ea typeface="+mj-ea"/>
                <a:cs typeface="Times New Roman" pitchFamily="18" charset="0"/>
              </a:defRPr>
            </a:lvl4pPr>
            <a:lvl5pPr marL="2093913" indent="-398463" algn="l" rtl="0" eaLnBrk="1" fontAlgn="base" hangingPunct="1">
              <a:lnSpc>
                <a:spcPct val="120000"/>
              </a:lnSpc>
              <a:spcBef>
                <a:spcPct val="25000"/>
              </a:spcBef>
              <a:spcAft>
                <a:spcPct val="0"/>
              </a:spcAft>
              <a:buClr>
                <a:schemeClr val="accent2"/>
              </a:buClr>
              <a:buFont typeface="Wingdings" pitchFamily="2" charset="2"/>
              <a:buChar char="§"/>
              <a:defRPr kumimoji="1" sz="2000">
                <a:solidFill>
                  <a:schemeClr val="tx1"/>
                </a:solidFill>
                <a:latin typeface="+mj-ea"/>
                <a:ea typeface="+mj-ea"/>
                <a:cs typeface="Times New Roman" pitchFamily="18" charset="0"/>
              </a:defRPr>
            </a:lvl5pPr>
            <a:lvl6pPr marL="2551113" indent="-398463" algn="l" rtl="0" eaLnBrk="1" fontAlgn="base" hangingPunct="1">
              <a:spcBef>
                <a:spcPct val="25000"/>
              </a:spcBef>
              <a:spcAft>
                <a:spcPct val="0"/>
              </a:spcAft>
              <a:buClr>
                <a:schemeClr val="accent2"/>
              </a:buClr>
              <a:buFont typeface="Wingdings" pitchFamily="2" charset="2"/>
              <a:buChar char="§"/>
              <a:defRPr kumimoji="1" sz="2000">
                <a:solidFill>
                  <a:schemeClr val="tx1"/>
                </a:solidFill>
                <a:latin typeface="+mn-lt"/>
                <a:ea typeface="+mn-ea"/>
              </a:defRPr>
            </a:lvl6pPr>
            <a:lvl7pPr marL="3008313" indent="-398463" algn="l" rtl="0" eaLnBrk="1" fontAlgn="base" hangingPunct="1">
              <a:spcBef>
                <a:spcPct val="25000"/>
              </a:spcBef>
              <a:spcAft>
                <a:spcPct val="0"/>
              </a:spcAft>
              <a:buClr>
                <a:schemeClr val="accent2"/>
              </a:buClr>
              <a:buFont typeface="Wingdings" pitchFamily="2" charset="2"/>
              <a:buChar char="§"/>
              <a:defRPr kumimoji="1" sz="2000">
                <a:solidFill>
                  <a:schemeClr val="tx1"/>
                </a:solidFill>
                <a:latin typeface="+mn-lt"/>
                <a:ea typeface="+mn-ea"/>
              </a:defRPr>
            </a:lvl7pPr>
            <a:lvl8pPr marL="3465513" indent="-398463" algn="l" rtl="0" eaLnBrk="1" fontAlgn="base" hangingPunct="1">
              <a:spcBef>
                <a:spcPct val="25000"/>
              </a:spcBef>
              <a:spcAft>
                <a:spcPct val="0"/>
              </a:spcAft>
              <a:buClr>
                <a:schemeClr val="accent2"/>
              </a:buClr>
              <a:buFont typeface="Wingdings" pitchFamily="2" charset="2"/>
              <a:buChar char="§"/>
              <a:defRPr kumimoji="1" sz="2000">
                <a:solidFill>
                  <a:schemeClr val="tx1"/>
                </a:solidFill>
                <a:latin typeface="+mn-lt"/>
                <a:ea typeface="+mn-ea"/>
              </a:defRPr>
            </a:lvl8pPr>
            <a:lvl9pPr marL="3922713" indent="-398463" algn="l" rtl="0" eaLnBrk="1" fontAlgn="base" hangingPunct="1">
              <a:spcBef>
                <a:spcPct val="25000"/>
              </a:spcBef>
              <a:spcAft>
                <a:spcPct val="0"/>
              </a:spcAft>
              <a:buClr>
                <a:schemeClr val="accent2"/>
              </a:buClr>
              <a:buFont typeface="Wingdings" pitchFamily="2" charset="2"/>
              <a:buChar char="§"/>
              <a:defRPr kumimoji="1" sz="2000">
                <a:solidFill>
                  <a:schemeClr val="tx1"/>
                </a:solidFill>
                <a:latin typeface="+mn-lt"/>
                <a:ea typeface="+mn-ea"/>
              </a:defRPr>
            </a:lvl9pPr>
          </a:lstStyle>
          <a:p>
            <a:pPr marL="0" indent="0">
              <a:buNone/>
            </a:pPr>
            <a:r>
              <a:rPr lang="en-US" altLang="zh-TW" sz="1200" kern="0" dirty="0">
                <a:solidFill>
                  <a:srgbClr val="0070C0"/>
                </a:solidFill>
              </a:rPr>
              <a:t>import cv2</a:t>
            </a:r>
          </a:p>
          <a:p>
            <a:pPr marL="0" indent="0">
              <a:buNone/>
            </a:pPr>
            <a:r>
              <a:rPr lang="en-US" altLang="zh-TW" sz="1200" kern="0" dirty="0">
                <a:solidFill>
                  <a:srgbClr val="0070C0"/>
                </a:solidFill>
              </a:rPr>
              <a:t>import </a:t>
            </a:r>
            <a:r>
              <a:rPr lang="en-US" altLang="zh-TW" sz="1200" kern="0" dirty="0" err="1">
                <a:solidFill>
                  <a:srgbClr val="0070C0"/>
                </a:solidFill>
              </a:rPr>
              <a:t>numpy</a:t>
            </a:r>
            <a:r>
              <a:rPr lang="en-US" altLang="zh-TW" sz="1200" kern="0" dirty="0">
                <a:solidFill>
                  <a:srgbClr val="0070C0"/>
                </a:solidFill>
              </a:rPr>
              <a:t> as np</a:t>
            </a:r>
          </a:p>
          <a:p>
            <a:pPr marL="0" indent="0">
              <a:buNone/>
            </a:pPr>
            <a:r>
              <a:rPr lang="en-US" altLang="zh-TW" sz="1200" kern="0" dirty="0" err="1">
                <a:solidFill>
                  <a:srgbClr val="0070C0"/>
                </a:solidFill>
              </a:rPr>
              <a:t>img</a:t>
            </a:r>
            <a:r>
              <a:rPr lang="en-US" altLang="zh-TW" sz="1200" kern="0" dirty="0">
                <a:solidFill>
                  <a:srgbClr val="0070C0"/>
                </a:solidFill>
              </a:rPr>
              <a:t> = cv2.imread("boundingrect.png")</a:t>
            </a:r>
          </a:p>
          <a:p>
            <a:pPr marL="0" indent="0">
              <a:buNone/>
            </a:pPr>
            <a:r>
              <a:rPr lang="en-US" altLang="zh-TW" sz="1200" kern="0" dirty="0">
                <a:solidFill>
                  <a:srgbClr val="0070C0"/>
                </a:solidFill>
              </a:rPr>
              <a:t>img2=</a:t>
            </a:r>
            <a:r>
              <a:rPr lang="en-US" altLang="zh-TW" sz="1200" kern="0" dirty="0" err="1">
                <a:solidFill>
                  <a:srgbClr val="0070C0"/>
                </a:solidFill>
              </a:rPr>
              <a:t>img.copy</a:t>
            </a:r>
            <a:r>
              <a:rPr lang="en-US" altLang="zh-TW" sz="1200" kern="0" dirty="0">
                <a:solidFill>
                  <a:srgbClr val="0070C0"/>
                </a:solidFill>
              </a:rPr>
              <a:t>()</a:t>
            </a:r>
          </a:p>
          <a:p>
            <a:pPr marL="0" indent="0">
              <a:buNone/>
            </a:pPr>
            <a:r>
              <a:rPr lang="en-US" altLang="zh-TW" sz="1200" kern="0" dirty="0">
                <a:solidFill>
                  <a:srgbClr val="0070C0"/>
                </a:solidFill>
              </a:rPr>
              <a:t>img3=</a:t>
            </a:r>
            <a:r>
              <a:rPr lang="en-US" altLang="zh-TW" sz="1200" kern="0" dirty="0" err="1">
                <a:solidFill>
                  <a:srgbClr val="0070C0"/>
                </a:solidFill>
              </a:rPr>
              <a:t>img.copy</a:t>
            </a:r>
            <a:r>
              <a:rPr lang="en-US" altLang="zh-TW" sz="1200" kern="0" dirty="0">
                <a:solidFill>
                  <a:srgbClr val="0070C0"/>
                </a:solidFill>
              </a:rPr>
              <a:t>()</a:t>
            </a:r>
          </a:p>
          <a:p>
            <a:pPr marL="0" indent="0">
              <a:buNone/>
            </a:pPr>
            <a:r>
              <a:rPr lang="en-US" altLang="zh-TW" sz="1200" kern="0" dirty="0" err="1">
                <a:solidFill>
                  <a:srgbClr val="0070C0"/>
                </a:solidFill>
              </a:rPr>
              <a:t>gray_img</a:t>
            </a:r>
            <a:r>
              <a:rPr lang="en-US" altLang="zh-TW" sz="1200" kern="0" dirty="0">
                <a:solidFill>
                  <a:srgbClr val="0070C0"/>
                </a:solidFill>
              </a:rPr>
              <a:t> = cv2.cvtColor(</a:t>
            </a:r>
            <a:r>
              <a:rPr lang="en-US" altLang="zh-TW" sz="1200" kern="0" dirty="0" err="1">
                <a:solidFill>
                  <a:srgbClr val="0070C0"/>
                </a:solidFill>
              </a:rPr>
              <a:t>img</a:t>
            </a:r>
            <a:r>
              <a:rPr lang="en-US" altLang="zh-TW" sz="1200" kern="0" dirty="0">
                <a:solidFill>
                  <a:srgbClr val="0070C0"/>
                </a:solidFill>
              </a:rPr>
              <a:t>, cv2.COLOR_BGR2GRAY)</a:t>
            </a:r>
          </a:p>
          <a:p>
            <a:pPr marL="0" indent="0">
              <a:buNone/>
            </a:pPr>
            <a:r>
              <a:rPr lang="en-US" altLang="zh-TW" sz="1200" kern="0" dirty="0" err="1">
                <a:solidFill>
                  <a:srgbClr val="0070C0"/>
                </a:solidFill>
              </a:rPr>
              <a:t>retval</a:t>
            </a:r>
            <a:r>
              <a:rPr lang="en-US" altLang="zh-TW" sz="1200" kern="0" dirty="0">
                <a:solidFill>
                  <a:srgbClr val="0070C0"/>
                </a:solidFill>
              </a:rPr>
              <a:t>, thresh = cv2.threshold(</a:t>
            </a:r>
            <a:r>
              <a:rPr lang="en-US" altLang="zh-TW" sz="1200" kern="0" dirty="0" err="1">
                <a:solidFill>
                  <a:srgbClr val="0070C0"/>
                </a:solidFill>
              </a:rPr>
              <a:t>gray_img</a:t>
            </a:r>
            <a:r>
              <a:rPr lang="en-US" altLang="zh-TW" sz="1200" kern="0" dirty="0">
                <a:solidFill>
                  <a:srgbClr val="0070C0"/>
                </a:solidFill>
              </a:rPr>
              <a:t>, 127, 255, 0)</a:t>
            </a:r>
          </a:p>
          <a:p>
            <a:pPr marL="0" indent="0">
              <a:buNone/>
            </a:pPr>
            <a:r>
              <a:rPr lang="en-US" altLang="zh-TW" sz="1200" kern="0" dirty="0" err="1">
                <a:solidFill>
                  <a:srgbClr val="0070C0"/>
                </a:solidFill>
              </a:rPr>
              <a:t>contours,hierarchy</a:t>
            </a:r>
            <a:r>
              <a:rPr lang="en-US" altLang="zh-TW" sz="1200" kern="0" dirty="0">
                <a:solidFill>
                  <a:srgbClr val="0070C0"/>
                </a:solidFill>
              </a:rPr>
              <a:t> = cv2.findContours(thresh, 1, 2)</a:t>
            </a:r>
          </a:p>
          <a:p>
            <a:pPr marL="0" indent="0">
              <a:buNone/>
            </a:pPr>
            <a:r>
              <a:rPr lang="en-US" altLang="zh-TW" sz="1200" kern="0" dirty="0" err="1">
                <a:solidFill>
                  <a:srgbClr val="0070C0"/>
                </a:solidFill>
              </a:rPr>
              <a:t>cnt</a:t>
            </a:r>
            <a:r>
              <a:rPr lang="en-US" altLang="zh-TW" sz="1200" kern="0" dirty="0">
                <a:solidFill>
                  <a:srgbClr val="0070C0"/>
                </a:solidFill>
              </a:rPr>
              <a:t> = contours[0]</a:t>
            </a:r>
          </a:p>
          <a:p>
            <a:pPr marL="0" indent="0">
              <a:buNone/>
            </a:pPr>
            <a:r>
              <a:rPr lang="en-US" altLang="zh-TW" sz="1200" kern="0" dirty="0">
                <a:solidFill>
                  <a:srgbClr val="0070C0"/>
                </a:solidFill>
              </a:rPr>
              <a:t>area = cv2.contourArea(</a:t>
            </a:r>
            <a:r>
              <a:rPr lang="en-US" altLang="zh-TW" sz="1200" kern="0" dirty="0" err="1">
                <a:solidFill>
                  <a:srgbClr val="0070C0"/>
                </a:solidFill>
              </a:rPr>
              <a:t>cnt</a:t>
            </a:r>
            <a:r>
              <a:rPr lang="en-US" altLang="zh-TW" sz="1200" kern="0" dirty="0">
                <a:solidFill>
                  <a:srgbClr val="0070C0"/>
                </a:solidFill>
              </a:rPr>
              <a:t>)</a:t>
            </a:r>
          </a:p>
          <a:p>
            <a:pPr marL="0" indent="0">
              <a:buNone/>
            </a:pPr>
            <a:r>
              <a:rPr lang="en-US" altLang="zh-TW" sz="1200" kern="0" dirty="0">
                <a:solidFill>
                  <a:srgbClr val="0070C0"/>
                </a:solidFill>
              </a:rPr>
              <a:t>cv2.drawContours(img2, [</a:t>
            </a:r>
            <a:r>
              <a:rPr lang="en-US" altLang="zh-TW" sz="1200" kern="0" dirty="0" err="1">
                <a:solidFill>
                  <a:srgbClr val="0070C0"/>
                </a:solidFill>
              </a:rPr>
              <a:t>cnt</a:t>
            </a:r>
            <a:r>
              <a:rPr lang="en-US" altLang="zh-TW" sz="1200" kern="0" dirty="0">
                <a:solidFill>
                  <a:srgbClr val="0070C0"/>
                </a:solidFill>
              </a:rPr>
              <a:t>], 0, (0, 255, 0))</a:t>
            </a:r>
          </a:p>
          <a:p>
            <a:pPr marL="0" indent="0">
              <a:buNone/>
            </a:pPr>
            <a:r>
              <a:rPr lang="en-US" altLang="zh-TW" sz="1200" kern="0" dirty="0">
                <a:solidFill>
                  <a:srgbClr val="0070C0"/>
                </a:solidFill>
              </a:rPr>
              <a:t>hull = cv2.convexHull(</a:t>
            </a:r>
            <a:r>
              <a:rPr lang="en-US" altLang="zh-TW" sz="1200" kern="0" dirty="0" err="1">
                <a:solidFill>
                  <a:srgbClr val="0070C0"/>
                </a:solidFill>
              </a:rPr>
              <a:t>cnt</a:t>
            </a:r>
            <a:r>
              <a:rPr lang="en-US" altLang="zh-TW" sz="1200" kern="0" dirty="0">
                <a:solidFill>
                  <a:srgbClr val="0070C0"/>
                </a:solidFill>
              </a:rPr>
              <a:t>)</a:t>
            </a:r>
          </a:p>
          <a:p>
            <a:pPr marL="0" indent="0">
              <a:buNone/>
            </a:pPr>
            <a:r>
              <a:rPr lang="en-US" altLang="zh-TW" sz="1200" kern="0" dirty="0">
                <a:solidFill>
                  <a:srgbClr val="0070C0"/>
                </a:solidFill>
              </a:rPr>
              <a:t>cv2.drawContours(img2, [</a:t>
            </a:r>
            <a:r>
              <a:rPr lang="en-US" altLang="zh-TW" sz="1200" kern="0" dirty="0" err="1">
                <a:solidFill>
                  <a:srgbClr val="0070C0"/>
                </a:solidFill>
              </a:rPr>
              <a:t>cnt</a:t>
            </a:r>
            <a:r>
              <a:rPr lang="en-US" altLang="zh-TW" sz="1200" kern="0" dirty="0">
                <a:solidFill>
                  <a:srgbClr val="0070C0"/>
                </a:solidFill>
              </a:rPr>
              <a:t>], 0, (0, 255, 0))</a:t>
            </a:r>
          </a:p>
          <a:p>
            <a:pPr marL="0" indent="0">
              <a:buNone/>
            </a:pPr>
            <a:r>
              <a:rPr lang="en-US" altLang="zh-TW" sz="1200" kern="0" dirty="0" err="1">
                <a:solidFill>
                  <a:srgbClr val="0070C0"/>
                </a:solidFill>
              </a:rPr>
              <a:t>x,y,w,h</a:t>
            </a:r>
            <a:r>
              <a:rPr lang="en-US" altLang="zh-TW" sz="1200" kern="0" dirty="0">
                <a:solidFill>
                  <a:srgbClr val="0070C0"/>
                </a:solidFill>
              </a:rPr>
              <a:t> = cv2.boundingRect(</a:t>
            </a:r>
            <a:r>
              <a:rPr lang="en-US" altLang="zh-TW" sz="1200" kern="0" dirty="0" err="1">
                <a:solidFill>
                  <a:srgbClr val="0070C0"/>
                </a:solidFill>
              </a:rPr>
              <a:t>cnt</a:t>
            </a:r>
            <a:r>
              <a:rPr lang="en-US" altLang="zh-TW" sz="1200" kern="0" dirty="0">
                <a:solidFill>
                  <a:srgbClr val="0070C0"/>
                </a:solidFill>
              </a:rPr>
              <a:t>)</a:t>
            </a:r>
          </a:p>
          <a:p>
            <a:pPr marL="0" indent="0">
              <a:buNone/>
            </a:pPr>
            <a:r>
              <a:rPr lang="en-US" altLang="zh-TW" sz="1200" kern="0" dirty="0">
                <a:solidFill>
                  <a:srgbClr val="0070C0"/>
                </a:solidFill>
              </a:rPr>
              <a:t>img2 = cv2.rectangle(img2,(</a:t>
            </a:r>
            <a:r>
              <a:rPr lang="en-US" altLang="zh-TW" sz="1200" kern="0" dirty="0" err="1">
                <a:solidFill>
                  <a:srgbClr val="0070C0"/>
                </a:solidFill>
              </a:rPr>
              <a:t>x,y</a:t>
            </a:r>
            <a:r>
              <a:rPr lang="en-US" altLang="zh-TW" sz="1200" kern="0" dirty="0">
                <a:solidFill>
                  <a:srgbClr val="0070C0"/>
                </a:solidFill>
              </a:rPr>
              <a:t>),(</a:t>
            </a:r>
            <a:r>
              <a:rPr lang="en-US" altLang="zh-TW" sz="1200" kern="0" dirty="0" err="1">
                <a:solidFill>
                  <a:srgbClr val="0070C0"/>
                </a:solidFill>
              </a:rPr>
              <a:t>x+w,y+h</a:t>
            </a:r>
            <a:r>
              <a:rPr lang="en-US" altLang="zh-TW" sz="1200" kern="0" dirty="0">
                <a:solidFill>
                  <a:srgbClr val="0070C0"/>
                </a:solidFill>
              </a:rPr>
              <a:t>),(0,255,0),2)</a:t>
            </a:r>
          </a:p>
          <a:p>
            <a:pPr marL="0" indent="0">
              <a:buNone/>
            </a:pPr>
            <a:r>
              <a:rPr lang="en-US" altLang="zh-TW" sz="1200" kern="0" dirty="0" err="1">
                <a:solidFill>
                  <a:srgbClr val="0070C0"/>
                </a:solidFill>
              </a:rPr>
              <a:t>rect</a:t>
            </a:r>
            <a:r>
              <a:rPr lang="en-US" altLang="zh-TW" sz="1200" kern="0" dirty="0">
                <a:solidFill>
                  <a:srgbClr val="0070C0"/>
                </a:solidFill>
              </a:rPr>
              <a:t> = cv2.minAreaRect(</a:t>
            </a:r>
            <a:r>
              <a:rPr lang="en-US" altLang="zh-TW" sz="1200" kern="0" dirty="0" err="1">
                <a:solidFill>
                  <a:srgbClr val="0070C0"/>
                </a:solidFill>
              </a:rPr>
              <a:t>cnt</a:t>
            </a:r>
            <a:r>
              <a:rPr lang="en-US" altLang="zh-TW" sz="1200" kern="0" dirty="0">
                <a:solidFill>
                  <a:srgbClr val="0070C0"/>
                </a:solidFill>
              </a:rPr>
              <a:t>)</a:t>
            </a:r>
          </a:p>
          <a:p>
            <a:pPr marL="0" indent="0">
              <a:buNone/>
            </a:pPr>
            <a:r>
              <a:rPr lang="en-US" altLang="zh-TW" sz="1200" kern="0" dirty="0">
                <a:solidFill>
                  <a:srgbClr val="0070C0"/>
                </a:solidFill>
              </a:rPr>
              <a:t>box = cv2.boxPoints(</a:t>
            </a:r>
            <a:r>
              <a:rPr lang="en-US" altLang="zh-TW" sz="1200" kern="0" dirty="0" err="1">
                <a:solidFill>
                  <a:srgbClr val="0070C0"/>
                </a:solidFill>
              </a:rPr>
              <a:t>rect</a:t>
            </a:r>
            <a:r>
              <a:rPr lang="en-US" altLang="zh-TW" sz="1200" kern="0" dirty="0">
                <a:solidFill>
                  <a:srgbClr val="0070C0"/>
                </a:solidFill>
              </a:rPr>
              <a:t>)</a:t>
            </a:r>
          </a:p>
          <a:p>
            <a:pPr marL="0" indent="0">
              <a:buNone/>
            </a:pPr>
            <a:r>
              <a:rPr lang="en-US" altLang="zh-TW" sz="1200" kern="0" dirty="0">
                <a:solidFill>
                  <a:srgbClr val="0070C0"/>
                </a:solidFill>
              </a:rPr>
              <a:t>box = np.int0(box)</a:t>
            </a:r>
          </a:p>
          <a:p>
            <a:pPr marL="0" indent="0">
              <a:buNone/>
            </a:pPr>
            <a:r>
              <a:rPr lang="en-US" altLang="zh-TW" sz="1200" kern="0" dirty="0">
                <a:solidFill>
                  <a:srgbClr val="0070C0"/>
                </a:solidFill>
              </a:rPr>
              <a:t>img2 = cv2.drawContours(img2,[box],0,(0,0,255),2)</a:t>
            </a:r>
          </a:p>
          <a:p>
            <a:pPr marL="0" indent="0">
              <a:buNone/>
            </a:pPr>
            <a:r>
              <a:rPr lang="en-US" altLang="zh-TW" sz="1200" kern="0" dirty="0">
                <a:solidFill>
                  <a:srgbClr val="0070C0"/>
                </a:solidFill>
              </a:rPr>
              <a:t>cv2.imshow('Original Image', </a:t>
            </a:r>
            <a:r>
              <a:rPr lang="en-US" altLang="zh-TW" sz="1200" kern="0" dirty="0" err="1">
                <a:solidFill>
                  <a:srgbClr val="0070C0"/>
                </a:solidFill>
              </a:rPr>
              <a:t>img</a:t>
            </a:r>
            <a:r>
              <a:rPr lang="en-US" altLang="zh-TW" sz="1200" kern="0" dirty="0">
                <a:solidFill>
                  <a:srgbClr val="0070C0"/>
                </a:solidFill>
              </a:rPr>
              <a:t>) </a:t>
            </a:r>
          </a:p>
          <a:p>
            <a:pPr marL="0" indent="0">
              <a:buNone/>
            </a:pPr>
            <a:r>
              <a:rPr lang="en-US" altLang="zh-TW" sz="1200" kern="0" dirty="0">
                <a:solidFill>
                  <a:srgbClr val="0070C0"/>
                </a:solidFill>
              </a:rPr>
              <a:t>cv2.imshow('Image Contours', img2)</a:t>
            </a:r>
          </a:p>
          <a:p>
            <a:pPr marL="0" indent="0">
              <a:buNone/>
            </a:pPr>
            <a:r>
              <a:rPr lang="en-US" altLang="zh-TW" sz="1200" kern="0" dirty="0">
                <a:solidFill>
                  <a:srgbClr val="0070C0"/>
                </a:solidFill>
              </a:rPr>
              <a:t>cv2.waitKey()</a:t>
            </a:r>
          </a:p>
          <a:p>
            <a:pPr marL="0" indent="0">
              <a:buNone/>
            </a:pPr>
            <a:r>
              <a:rPr lang="en-US" altLang="zh-TW" sz="1200" kern="0" dirty="0">
                <a:solidFill>
                  <a:srgbClr val="0070C0"/>
                </a:solidFill>
              </a:rPr>
              <a:t>cv2.destroyAllWindows()</a:t>
            </a:r>
          </a:p>
        </p:txBody>
      </p:sp>
      <p:pic>
        <p:nvPicPr>
          <p:cNvPr id="11" name="圖片 10"/>
          <p:cNvPicPr>
            <a:picLocks noChangeAspect="1"/>
          </p:cNvPicPr>
          <p:nvPr/>
        </p:nvPicPr>
        <p:blipFill>
          <a:blip r:embed="rId2"/>
          <a:stretch>
            <a:fillRect/>
          </a:stretch>
        </p:blipFill>
        <p:spPr>
          <a:xfrm>
            <a:off x="5737573" y="880747"/>
            <a:ext cx="2586867" cy="2857872"/>
          </a:xfrm>
          <a:prstGeom prst="rect">
            <a:avLst/>
          </a:prstGeom>
        </p:spPr>
      </p:pic>
      <p:pic>
        <p:nvPicPr>
          <p:cNvPr id="12" name="圖片 11"/>
          <p:cNvPicPr>
            <a:picLocks noChangeAspect="1"/>
          </p:cNvPicPr>
          <p:nvPr/>
        </p:nvPicPr>
        <p:blipFill>
          <a:blip r:embed="rId3"/>
          <a:stretch>
            <a:fillRect/>
          </a:stretch>
        </p:blipFill>
        <p:spPr>
          <a:xfrm>
            <a:off x="5724127" y="3855603"/>
            <a:ext cx="2586867" cy="2857872"/>
          </a:xfrm>
          <a:prstGeom prst="rect">
            <a:avLst/>
          </a:prstGeom>
        </p:spPr>
      </p:pic>
    </p:spTree>
    <p:extLst>
      <p:ext uri="{BB962C8B-B14F-4D97-AF65-F5344CB8AC3E}">
        <p14:creationId xmlns:p14="http://schemas.microsoft.com/office/powerpoint/2010/main" val="432507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pPr>
              <a:defRPr/>
            </a:pPr>
            <a:fld id="{C3E24055-C280-453F-98F3-40A960E52EFC}" type="slidenum">
              <a:rPr lang="en-US" altLang="zh-TW" smtClean="0"/>
              <a:pPr>
                <a:defRPr/>
              </a:pPr>
              <a:t>7</a:t>
            </a:fld>
            <a:endParaRPr lang="en-US" altLang="zh-TW"/>
          </a:p>
        </p:txBody>
      </p:sp>
      <p:sp>
        <p:nvSpPr>
          <p:cNvPr id="3" name="標題 2"/>
          <p:cNvSpPr>
            <a:spLocks noGrp="1"/>
          </p:cNvSpPr>
          <p:nvPr>
            <p:ph type="title"/>
          </p:nvPr>
        </p:nvSpPr>
        <p:spPr/>
        <p:txBody>
          <a:bodyPr/>
          <a:lstStyle/>
          <a:p>
            <a:r>
              <a:rPr lang="en-US" altLang="zh-TW" dirty="0"/>
              <a:t>Adjust Image Contrast (</a:t>
            </a:r>
            <a:r>
              <a:rPr lang="en-US" altLang="zh-TW" dirty="0" smtClean="0"/>
              <a:t>ex03)</a:t>
            </a:r>
            <a:endParaRPr lang="zh-TW" altLang="en-US" dirty="0"/>
          </a:p>
        </p:txBody>
      </p:sp>
      <p:sp>
        <p:nvSpPr>
          <p:cNvPr id="4" name="內容版面配置區 3"/>
          <p:cNvSpPr>
            <a:spLocks noGrp="1"/>
          </p:cNvSpPr>
          <p:nvPr>
            <p:ph sz="quarter" idx="12"/>
          </p:nvPr>
        </p:nvSpPr>
        <p:spPr>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pPr marL="0" indent="0">
              <a:buNone/>
            </a:pPr>
            <a:r>
              <a:rPr lang="en-US" altLang="zh-TW" sz="2000" dirty="0">
                <a:solidFill>
                  <a:srgbClr val="0070C0"/>
                </a:solidFill>
              </a:rPr>
              <a:t>import cv2</a:t>
            </a:r>
          </a:p>
          <a:p>
            <a:pPr marL="0" indent="0">
              <a:buNone/>
            </a:pPr>
            <a:r>
              <a:rPr lang="en-US" altLang="zh-TW" sz="2000" dirty="0">
                <a:solidFill>
                  <a:srgbClr val="0070C0"/>
                </a:solidFill>
              </a:rPr>
              <a:t>import </a:t>
            </a:r>
            <a:r>
              <a:rPr lang="en-US" altLang="zh-TW" sz="2000" dirty="0" err="1">
                <a:solidFill>
                  <a:srgbClr val="0070C0"/>
                </a:solidFill>
              </a:rPr>
              <a:t>numpy</a:t>
            </a:r>
            <a:r>
              <a:rPr lang="en-US" altLang="zh-TW" sz="2000" dirty="0">
                <a:solidFill>
                  <a:srgbClr val="0070C0"/>
                </a:solidFill>
              </a:rPr>
              <a:t> as np</a:t>
            </a:r>
          </a:p>
          <a:p>
            <a:pPr marL="0" indent="0">
              <a:buNone/>
            </a:pPr>
            <a:r>
              <a:rPr lang="en-US" altLang="zh-TW" sz="2000" dirty="0" err="1">
                <a:solidFill>
                  <a:srgbClr val="0070C0"/>
                </a:solidFill>
              </a:rPr>
              <a:t>img</a:t>
            </a:r>
            <a:r>
              <a:rPr lang="en-US" altLang="zh-TW" sz="2000" dirty="0">
                <a:solidFill>
                  <a:srgbClr val="0070C0"/>
                </a:solidFill>
              </a:rPr>
              <a:t> = cv2.imread("mcut.png")</a:t>
            </a:r>
          </a:p>
          <a:p>
            <a:pPr marL="0" indent="0">
              <a:buNone/>
            </a:pPr>
            <a:r>
              <a:rPr lang="en-US" altLang="zh-TW" sz="2000" dirty="0" err="1">
                <a:solidFill>
                  <a:srgbClr val="0070C0"/>
                </a:solidFill>
              </a:rPr>
              <a:t>contrast_img</a:t>
            </a:r>
            <a:r>
              <a:rPr lang="en-US" altLang="zh-TW" sz="2000" dirty="0">
                <a:solidFill>
                  <a:srgbClr val="0070C0"/>
                </a:solidFill>
              </a:rPr>
              <a:t> = cv2.addWeighted(</a:t>
            </a:r>
            <a:r>
              <a:rPr lang="en-US" altLang="zh-TW" sz="2000" dirty="0" err="1">
                <a:solidFill>
                  <a:srgbClr val="0070C0"/>
                </a:solidFill>
              </a:rPr>
              <a:t>img</a:t>
            </a:r>
            <a:r>
              <a:rPr lang="en-US" altLang="zh-TW" sz="2000" dirty="0">
                <a:solidFill>
                  <a:srgbClr val="0070C0"/>
                </a:solidFill>
              </a:rPr>
              <a:t>, 2.5, </a:t>
            </a:r>
            <a:r>
              <a:rPr lang="en-US" altLang="zh-TW" sz="2000" dirty="0" err="1">
                <a:solidFill>
                  <a:srgbClr val="0070C0"/>
                </a:solidFill>
              </a:rPr>
              <a:t>np.zeros</a:t>
            </a:r>
            <a:r>
              <a:rPr lang="en-US" altLang="zh-TW" sz="2000" dirty="0">
                <a:solidFill>
                  <a:srgbClr val="0070C0"/>
                </a:solidFill>
              </a:rPr>
              <a:t>(</a:t>
            </a:r>
            <a:r>
              <a:rPr lang="en-US" altLang="zh-TW" sz="2000" dirty="0" err="1">
                <a:solidFill>
                  <a:srgbClr val="0070C0"/>
                </a:solidFill>
              </a:rPr>
              <a:t>img.shape</a:t>
            </a:r>
            <a:r>
              <a:rPr lang="en-US" altLang="zh-TW" sz="2000" dirty="0">
                <a:solidFill>
                  <a:srgbClr val="0070C0"/>
                </a:solidFill>
              </a:rPr>
              <a:t>, </a:t>
            </a:r>
            <a:r>
              <a:rPr lang="en-US" altLang="zh-TW" sz="2000" dirty="0" err="1">
                <a:solidFill>
                  <a:srgbClr val="0070C0"/>
                </a:solidFill>
              </a:rPr>
              <a:t>img.dtype</a:t>
            </a:r>
            <a:r>
              <a:rPr lang="en-US" altLang="zh-TW" sz="2000" dirty="0">
                <a:solidFill>
                  <a:srgbClr val="0070C0"/>
                </a:solidFill>
              </a:rPr>
              <a:t>), 0, 0)</a:t>
            </a:r>
          </a:p>
          <a:p>
            <a:pPr marL="0" indent="0">
              <a:buNone/>
            </a:pPr>
            <a:r>
              <a:rPr lang="en-US" altLang="zh-TW" sz="2000" dirty="0">
                <a:solidFill>
                  <a:srgbClr val="0070C0"/>
                </a:solidFill>
              </a:rPr>
              <a:t>#</a:t>
            </a:r>
            <a:r>
              <a:rPr lang="en-US" altLang="zh-TW" sz="2000" dirty="0" err="1">
                <a:solidFill>
                  <a:srgbClr val="0070C0"/>
                </a:solidFill>
              </a:rPr>
              <a:t>contrast_img</a:t>
            </a:r>
            <a:r>
              <a:rPr lang="en-US" altLang="zh-TW" sz="2000" dirty="0">
                <a:solidFill>
                  <a:srgbClr val="0070C0"/>
                </a:solidFill>
              </a:rPr>
              <a:t> = cv2.addWeighted(</a:t>
            </a:r>
            <a:r>
              <a:rPr lang="en-US" altLang="zh-TW" sz="2000" dirty="0" err="1">
                <a:solidFill>
                  <a:srgbClr val="0070C0"/>
                </a:solidFill>
              </a:rPr>
              <a:t>img</a:t>
            </a:r>
            <a:r>
              <a:rPr lang="en-US" altLang="zh-TW" sz="2000" dirty="0">
                <a:solidFill>
                  <a:srgbClr val="0070C0"/>
                </a:solidFill>
              </a:rPr>
              <a:t>, 2, </a:t>
            </a:r>
            <a:r>
              <a:rPr lang="en-US" altLang="zh-TW" sz="2000" dirty="0" err="1">
                <a:solidFill>
                  <a:srgbClr val="0070C0"/>
                </a:solidFill>
              </a:rPr>
              <a:t>img</a:t>
            </a:r>
            <a:r>
              <a:rPr lang="en-US" altLang="zh-TW" sz="2000" dirty="0">
                <a:solidFill>
                  <a:srgbClr val="0070C0"/>
                </a:solidFill>
              </a:rPr>
              <a:t>, 0, -127)</a:t>
            </a:r>
          </a:p>
          <a:p>
            <a:pPr marL="0" indent="0">
              <a:buNone/>
            </a:pPr>
            <a:r>
              <a:rPr lang="en-US" altLang="zh-TW" sz="2000" dirty="0">
                <a:solidFill>
                  <a:srgbClr val="0070C0"/>
                </a:solidFill>
              </a:rPr>
              <a:t>cv2.imshow('Original Image', </a:t>
            </a:r>
            <a:r>
              <a:rPr lang="en-US" altLang="zh-TW" sz="2000" dirty="0" err="1">
                <a:solidFill>
                  <a:srgbClr val="0070C0"/>
                </a:solidFill>
              </a:rPr>
              <a:t>img</a:t>
            </a:r>
            <a:r>
              <a:rPr lang="en-US" altLang="zh-TW" sz="2000" dirty="0">
                <a:solidFill>
                  <a:srgbClr val="0070C0"/>
                </a:solidFill>
              </a:rPr>
              <a:t>)</a:t>
            </a:r>
          </a:p>
          <a:p>
            <a:pPr marL="0" indent="0">
              <a:buNone/>
            </a:pPr>
            <a:r>
              <a:rPr lang="en-US" altLang="zh-TW" sz="2000" dirty="0">
                <a:solidFill>
                  <a:srgbClr val="0070C0"/>
                </a:solidFill>
              </a:rPr>
              <a:t>cv2.imshow('Contrast Image', </a:t>
            </a:r>
            <a:r>
              <a:rPr lang="en-US" altLang="zh-TW" sz="2000" dirty="0" err="1">
                <a:solidFill>
                  <a:srgbClr val="0070C0"/>
                </a:solidFill>
              </a:rPr>
              <a:t>contrast_img</a:t>
            </a:r>
            <a:r>
              <a:rPr lang="en-US" altLang="zh-TW" sz="2000" dirty="0">
                <a:solidFill>
                  <a:srgbClr val="0070C0"/>
                </a:solidFill>
              </a:rPr>
              <a:t>)</a:t>
            </a:r>
          </a:p>
          <a:p>
            <a:pPr marL="0" indent="0">
              <a:buNone/>
            </a:pPr>
            <a:r>
              <a:rPr lang="en-US" altLang="zh-TW" sz="2000" dirty="0">
                <a:solidFill>
                  <a:srgbClr val="0070C0"/>
                </a:solidFill>
              </a:rPr>
              <a:t>cv2.waitKey()</a:t>
            </a:r>
          </a:p>
          <a:p>
            <a:pPr marL="0" indent="0">
              <a:buNone/>
            </a:pPr>
            <a:r>
              <a:rPr lang="en-US" altLang="zh-TW" sz="2000" dirty="0">
                <a:solidFill>
                  <a:srgbClr val="0070C0"/>
                </a:solidFill>
              </a:rPr>
              <a:t>cv2.destroyAllWindows() </a:t>
            </a:r>
            <a:endParaRPr lang="zh-TW" altLang="en-US" sz="2000" dirty="0">
              <a:solidFill>
                <a:srgbClr val="0070C0"/>
              </a:solidFill>
            </a:endParaRPr>
          </a:p>
        </p:txBody>
      </p:sp>
    </p:spTree>
    <p:extLst>
      <p:ext uri="{BB962C8B-B14F-4D97-AF65-F5344CB8AC3E}">
        <p14:creationId xmlns:p14="http://schemas.microsoft.com/office/powerpoint/2010/main" val="15444485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pPr>
              <a:defRPr/>
            </a:pPr>
            <a:fld id="{C3E24055-C280-453F-98F3-40A960E52EFC}" type="slidenum">
              <a:rPr lang="en-US" altLang="zh-TW" smtClean="0"/>
              <a:pPr>
                <a:defRPr/>
              </a:pPr>
              <a:t>8</a:t>
            </a:fld>
            <a:endParaRPr lang="en-US" altLang="zh-TW"/>
          </a:p>
        </p:txBody>
      </p:sp>
      <p:sp>
        <p:nvSpPr>
          <p:cNvPr id="3" name="標題 2"/>
          <p:cNvSpPr>
            <a:spLocks noGrp="1"/>
          </p:cNvSpPr>
          <p:nvPr>
            <p:ph type="title"/>
          </p:nvPr>
        </p:nvSpPr>
        <p:spPr/>
        <p:txBody>
          <a:bodyPr/>
          <a:lstStyle/>
          <a:p>
            <a:r>
              <a:rPr lang="en-US" altLang="zh-TW" dirty="0"/>
              <a:t>Adjust Image Contrast (</a:t>
            </a:r>
            <a:r>
              <a:rPr lang="en-US" altLang="zh-TW" dirty="0" smtClean="0"/>
              <a:t>ex04)</a:t>
            </a:r>
            <a:endParaRPr lang="zh-TW" altLang="en-US" dirty="0"/>
          </a:p>
        </p:txBody>
      </p:sp>
      <p:sp>
        <p:nvSpPr>
          <p:cNvPr id="4" name="內容版面配置區 3"/>
          <p:cNvSpPr>
            <a:spLocks noGrp="1"/>
          </p:cNvSpPr>
          <p:nvPr>
            <p:ph sz="quarter" idx="12"/>
          </p:nvPr>
        </p:nvSpPr>
        <p:spPr>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pPr marL="0" indent="0">
              <a:buNone/>
            </a:pPr>
            <a:r>
              <a:rPr lang="en-US" altLang="zh-TW" sz="2000" dirty="0">
                <a:solidFill>
                  <a:srgbClr val="0070C0"/>
                </a:solidFill>
              </a:rPr>
              <a:t>import cv2</a:t>
            </a:r>
          </a:p>
          <a:p>
            <a:pPr marL="0" indent="0">
              <a:buNone/>
            </a:pPr>
            <a:r>
              <a:rPr lang="en-US" altLang="zh-TW" sz="2000" dirty="0">
                <a:solidFill>
                  <a:srgbClr val="0070C0"/>
                </a:solidFill>
              </a:rPr>
              <a:t>import </a:t>
            </a:r>
            <a:r>
              <a:rPr lang="en-US" altLang="zh-TW" sz="2000" dirty="0" err="1">
                <a:solidFill>
                  <a:srgbClr val="0070C0"/>
                </a:solidFill>
              </a:rPr>
              <a:t>numpy</a:t>
            </a:r>
            <a:r>
              <a:rPr lang="en-US" altLang="zh-TW" sz="2000" dirty="0">
                <a:solidFill>
                  <a:srgbClr val="0070C0"/>
                </a:solidFill>
              </a:rPr>
              <a:t> as np</a:t>
            </a:r>
          </a:p>
          <a:p>
            <a:pPr marL="0" indent="0">
              <a:buNone/>
            </a:pPr>
            <a:r>
              <a:rPr lang="en-US" altLang="zh-TW" sz="2000" dirty="0" err="1">
                <a:solidFill>
                  <a:srgbClr val="0070C0"/>
                </a:solidFill>
              </a:rPr>
              <a:t>img</a:t>
            </a:r>
            <a:r>
              <a:rPr lang="en-US" altLang="zh-TW" sz="2000" dirty="0">
                <a:solidFill>
                  <a:srgbClr val="0070C0"/>
                </a:solidFill>
              </a:rPr>
              <a:t> = cv2.imread("campus.png")</a:t>
            </a:r>
          </a:p>
          <a:p>
            <a:pPr marL="0" indent="0">
              <a:buNone/>
            </a:pPr>
            <a:r>
              <a:rPr lang="en-US" altLang="zh-TW" sz="2000" dirty="0" err="1">
                <a:solidFill>
                  <a:srgbClr val="0070C0"/>
                </a:solidFill>
              </a:rPr>
              <a:t>contrast_img</a:t>
            </a:r>
            <a:r>
              <a:rPr lang="en-US" altLang="zh-TW" sz="2000" dirty="0">
                <a:solidFill>
                  <a:srgbClr val="0070C0"/>
                </a:solidFill>
              </a:rPr>
              <a:t> = cv2.addWeighted(</a:t>
            </a:r>
            <a:r>
              <a:rPr lang="en-US" altLang="zh-TW" sz="2000" dirty="0" err="1">
                <a:solidFill>
                  <a:srgbClr val="0070C0"/>
                </a:solidFill>
              </a:rPr>
              <a:t>img</a:t>
            </a:r>
            <a:r>
              <a:rPr lang="en-US" altLang="zh-TW" sz="2000" dirty="0">
                <a:solidFill>
                  <a:srgbClr val="0070C0"/>
                </a:solidFill>
              </a:rPr>
              <a:t>, 2.5, </a:t>
            </a:r>
            <a:r>
              <a:rPr lang="en-US" altLang="zh-TW" sz="2000" dirty="0" err="1">
                <a:solidFill>
                  <a:srgbClr val="0070C0"/>
                </a:solidFill>
              </a:rPr>
              <a:t>np.zeros</a:t>
            </a:r>
            <a:r>
              <a:rPr lang="en-US" altLang="zh-TW" sz="2000" dirty="0">
                <a:solidFill>
                  <a:srgbClr val="0070C0"/>
                </a:solidFill>
              </a:rPr>
              <a:t>(</a:t>
            </a:r>
            <a:r>
              <a:rPr lang="en-US" altLang="zh-TW" sz="2000" dirty="0" err="1">
                <a:solidFill>
                  <a:srgbClr val="0070C0"/>
                </a:solidFill>
              </a:rPr>
              <a:t>img.shape</a:t>
            </a:r>
            <a:r>
              <a:rPr lang="en-US" altLang="zh-TW" sz="2000" dirty="0">
                <a:solidFill>
                  <a:srgbClr val="0070C0"/>
                </a:solidFill>
              </a:rPr>
              <a:t>, </a:t>
            </a:r>
            <a:r>
              <a:rPr lang="en-US" altLang="zh-TW" sz="2000" dirty="0" err="1">
                <a:solidFill>
                  <a:srgbClr val="0070C0"/>
                </a:solidFill>
              </a:rPr>
              <a:t>img.dtype</a:t>
            </a:r>
            <a:r>
              <a:rPr lang="en-US" altLang="zh-TW" sz="2000" dirty="0">
                <a:solidFill>
                  <a:srgbClr val="0070C0"/>
                </a:solidFill>
              </a:rPr>
              <a:t>), 0, 0)</a:t>
            </a:r>
          </a:p>
          <a:p>
            <a:pPr marL="0" indent="0">
              <a:buNone/>
            </a:pPr>
            <a:r>
              <a:rPr lang="en-US" altLang="zh-TW" sz="2000" dirty="0">
                <a:solidFill>
                  <a:srgbClr val="0070C0"/>
                </a:solidFill>
              </a:rPr>
              <a:t>#</a:t>
            </a:r>
            <a:r>
              <a:rPr lang="en-US" altLang="zh-TW" sz="2000" dirty="0" err="1">
                <a:solidFill>
                  <a:srgbClr val="0070C0"/>
                </a:solidFill>
              </a:rPr>
              <a:t>contrast_img</a:t>
            </a:r>
            <a:r>
              <a:rPr lang="en-US" altLang="zh-TW" sz="2000" dirty="0">
                <a:solidFill>
                  <a:srgbClr val="0070C0"/>
                </a:solidFill>
              </a:rPr>
              <a:t> = cv2.addWeighted(</a:t>
            </a:r>
            <a:r>
              <a:rPr lang="en-US" altLang="zh-TW" sz="2000" dirty="0" err="1">
                <a:solidFill>
                  <a:srgbClr val="0070C0"/>
                </a:solidFill>
              </a:rPr>
              <a:t>img</a:t>
            </a:r>
            <a:r>
              <a:rPr lang="en-US" altLang="zh-TW" sz="2000" dirty="0">
                <a:solidFill>
                  <a:srgbClr val="0070C0"/>
                </a:solidFill>
              </a:rPr>
              <a:t>, 2, </a:t>
            </a:r>
            <a:r>
              <a:rPr lang="en-US" altLang="zh-TW" sz="2000" dirty="0" err="1">
                <a:solidFill>
                  <a:srgbClr val="0070C0"/>
                </a:solidFill>
              </a:rPr>
              <a:t>img</a:t>
            </a:r>
            <a:r>
              <a:rPr lang="en-US" altLang="zh-TW" sz="2000" dirty="0">
                <a:solidFill>
                  <a:srgbClr val="0070C0"/>
                </a:solidFill>
              </a:rPr>
              <a:t>, 0, -127)</a:t>
            </a:r>
          </a:p>
          <a:p>
            <a:pPr marL="0" indent="0">
              <a:buNone/>
            </a:pPr>
            <a:r>
              <a:rPr lang="en-US" altLang="zh-TW" sz="2000" dirty="0">
                <a:solidFill>
                  <a:srgbClr val="0070C0"/>
                </a:solidFill>
              </a:rPr>
              <a:t>cv2.imshow('Original Image', </a:t>
            </a:r>
            <a:r>
              <a:rPr lang="en-US" altLang="zh-TW" sz="2000" dirty="0" err="1">
                <a:solidFill>
                  <a:srgbClr val="0070C0"/>
                </a:solidFill>
              </a:rPr>
              <a:t>img</a:t>
            </a:r>
            <a:r>
              <a:rPr lang="en-US" altLang="zh-TW" sz="2000" dirty="0">
                <a:solidFill>
                  <a:srgbClr val="0070C0"/>
                </a:solidFill>
              </a:rPr>
              <a:t>)</a:t>
            </a:r>
          </a:p>
          <a:p>
            <a:pPr marL="0" indent="0">
              <a:buNone/>
            </a:pPr>
            <a:r>
              <a:rPr lang="en-US" altLang="zh-TW" sz="2000" dirty="0">
                <a:solidFill>
                  <a:srgbClr val="0070C0"/>
                </a:solidFill>
              </a:rPr>
              <a:t>cv2.imshow('Contrast Image', </a:t>
            </a:r>
            <a:r>
              <a:rPr lang="en-US" altLang="zh-TW" sz="2000" dirty="0" err="1">
                <a:solidFill>
                  <a:srgbClr val="0070C0"/>
                </a:solidFill>
              </a:rPr>
              <a:t>contrast_img</a:t>
            </a:r>
            <a:r>
              <a:rPr lang="en-US" altLang="zh-TW" sz="2000" dirty="0">
                <a:solidFill>
                  <a:srgbClr val="0070C0"/>
                </a:solidFill>
              </a:rPr>
              <a:t>)</a:t>
            </a:r>
          </a:p>
          <a:p>
            <a:pPr marL="0" indent="0">
              <a:buNone/>
            </a:pPr>
            <a:r>
              <a:rPr lang="en-US" altLang="zh-TW" sz="2000" dirty="0">
                <a:solidFill>
                  <a:srgbClr val="0070C0"/>
                </a:solidFill>
              </a:rPr>
              <a:t>cv2.waitKey()</a:t>
            </a:r>
          </a:p>
          <a:p>
            <a:pPr marL="0" indent="0">
              <a:buNone/>
            </a:pPr>
            <a:r>
              <a:rPr lang="en-US" altLang="zh-TW" sz="2000" dirty="0">
                <a:solidFill>
                  <a:srgbClr val="0070C0"/>
                </a:solidFill>
              </a:rPr>
              <a:t>cv2.destroyAllWindows() </a:t>
            </a:r>
            <a:endParaRPr lang="zh-TW" altLang="en-US" sz="2000" dirty="0">
              <a:solidFill>
                <a:srgbClr val="0070C0"/>
              </a:solidFill>
            </a:endParaRPr>
          </a:p>
        </p:txBody>
      </p:sp>
    </p:spTree>
    <p:extLst>
      <p:ext uri="{BB962C8B-B14F-4D97-AF65-F5344CB8AC3E}">
        <p14:creationId xmlns:p14="http://schemas.microsoft.com/office/powerpoint/2010/main" val="9399782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pPr>
              <a:defRPr/>
            </a:pPr>
            <a:fld id="{C3E24055-C280-453F-98F3-40A960E52EFC}" type="slidenum">
              <a:rPr lang="en-US" altLang="zh-TW" smtClean="0"/>
              <a:pPr>
                <a:defRPr/>
              </a:pPr>
              <a:t>9</a:t>
            </a:fld>
            <a:endParaRPr lang="en-US" altLang="zh-TW"/>
          </a:p>
        </p:txBody>
      </p:sp>
      <p:sp>
        <p:nvSpPr>
          <p:cNvPr id="3" name="標題 2"/>
          <p:cNvSpPr>
            <a:spLocks noGrp="1"/>
          </p:cNvSpPr>
          <p:nvPr>
            <p:ph type="title"/>
          </p:nvPr>
        </p:nvSpPr>
        <p:spPr/>
        <p:txBody>
          <a:bodyPr/>
          <a:lstStyle/>
          <a:p>
            <a:r>
              <a:rPr lang="en-US" altLang="zh-TW" dirty="0"/>
              <a:t>Make an image blurry</a:t>
            </a:r>
            <a:endParaRPr lang="zh-TW" altLang="en-US" dirty="0"/>
          </a:p>
        </p:txBody>
      </p:sp>
      <p:sp>
        <p:nvSpPr>
          <p:cNvPr id="4" name="內容版面配置區 3"/>
          <p:cNvSpPr>
            <a:spLocks noGrp="1"/>
          </p:cNvSpPr>
          <p:nvPr>
            <p:ph sz="quarter" idx="12"/>
          </p:nvPr>
        </p:nvSpPr>
        <p:spPr/>
        <p:txBody>
          <a:bodyPr/>
          <a:lstStyle/>
          <a:p>
            <a:r>
              <a:rPr lang="en-US" altLang="zh-TW" b="1" dirty="0"/>
              <a:t>Gaussian Blur</a:t>
            </a:r>
          </a:p>
          <a:p>
            <a:r>
              <a:rPr lang="en-US" altLang="zh-TW" b="1" dirty="0"/>
              <a:t>Median Blur</a:t>
            </a:r>
          </a:p>
          <a:p>
            <a:endParaRPr lang="zh-TW" altLang="en-US" dirty="0"/>
          </a:p>
        </p:txBody>
      </p:sp>
      <p:sp>
        <p:nvSpPr>
          <p:cNvPr id="6" name="矩形 5"/>
          <p:cNvSpPr/>
          <p:nvPr/>
        </p:nvSpPr>
        <p:spPr>
          <a:xfrm>
            <a:off x="3022030" y="2158955"/>
            <a:ext cx="6336704" cy="523220"/>
          </a:xfrm>
          <a:prstGeom prst="rect">
            <a:avLst/>
          </a:prstGeom>
        </p:spPr>
        <p:txBody>
          <a:bodyPr wrap="square">
            <a:spAutoFit/>
          </a:bodyPr>
          <a:lstStyle/>
          <a:p>
            <a:r>
              <a:rPr lang="en-US" altLang="zh-TW" sz="2800" dirty="0"/>
              <a:t>Is it Einstein or Marilyn </a:t>
            </a:r>
            <a:r>
              <a:rPr lang="en-US" altLang="zh-TW" sz="2800" dirty="0" smtClean="0"/>
              <a:t>Monroe?</a:t>
            </a:r>
            <a:endParaRPr lang="zh-TW" altLang="en-US" sz="2800" dirty="0"/>
          </a:p>
        </p:txBody>
      </p:sp>
      <p:pic>
        <p:nvPicPr>
          <p:cNvPr id="7" name="圖片 6"/>
          <p:cNvPicPr>
            <a:picLocks noChangeAspect="1"/>
          </p:cNvPicPr>
          <p:nvPr/>
        </p:nvPicPr>
        <p:blipFill>
          <a:blip r:embed="rId2"/>
          <a:stretch>
            <a:fillRect/>
          </a:stretch>
        </p:blipFill>
        <p:spPr>
          <a:xfrm>
            <a:off x="3275850" y="2682175"/>
            <a:ext cx="2520280" cy="3186354"/>
          </a:xfrm>
          <a:prstGeom prst="rect">
            <a:avLst/>
          </a:prstGeom>
        </p:spPr>
      </p:pic>
      <p:pic>
        <p:nvPicPr>
          <p:cNvPr id="8" name="圖片 7"/>
          <p:cNvPicPr>
            <a:picLocks noChangeAspect="1"/>
          </p:cNvPicPr>
          <p:nvPr/>
        </p:nvPicPr>
        <p:blipFill>
          <a:blip r:embed="rId3"/>
          <a:stretch>
            <a:fillRect/>
          </a:stretch>
        </p:blipFill>
        <p:spPr>
          <a:xfrm>
            <a:off x="6049950" y="2685387"/>
            <a:ext cx="2523876" cy="3190900"/>
          </a:xfrm>
          <a:prstGeom prst="rect">
            <a:avLst/>
          </a:prstGeom>
        </p:spPr>
      </p:pic>
    </p:spTree>
    <p:extLst>
      <p:ext uri="{BB962C8B-B14F-4D97-AF65-F5344CB8AC3E}">
        <p14:creationId xmlns:p14="http://schemas.microsoft.com/office/powerpoint/2010/main" val="4129319396"/>
      </p:ext>
    </p:extLst>
  </p:cSld>
  <p:clrMapOvr>
    <a:masterClrMapping/>
  </p:clrMapOvr>
  <p:timing>
    <p:tnLst>
      <p:par>
        <p:cTn id="1" dur="indefinite" restart="never" nodeType="tmRoot"/>
      </p:par>
    </p:tnLst>
  </p:timing>
</p:sld>
</file>

<file path=ppt/theme/theme1.xml><?xml version="1.0" encoding="utf-8"?>
<a:theme xmlns:a="http://schemas.openxmlformats.org/drawingml/2006/main" name="mcut_ptt_2010_01">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rgbClr val="F0002E"/>
            </a:solidFill>
            <a:effectLst/>
            <a:latin typeface="Verdana" pitchFamily="34" charset="0"/>
            <a:ea typeface="新細明體"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rgbClr val="F0002E"/>
            </a:solidFill>
            <a:effectLst/>
            <a:latin typeface="Verdana" pitchFamily="34" charset="0"/>
            <a:ea typeface="新細明體" charset="-120"/>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新穎積層製造材料與製程研究開發</Template>
  <TotalTime>0</TotalTime>
  <Words>3586</Words>
  <Application>Microsoft Office PowerPoint</Application>
  <PresentationFormat>如螢幕大小 (4:3)</PresentationFormat>
  <Paragraphs>484</Paragraphs>
  <Slides>60</Slides>
  <Notes>0</Notes>
  <HiddenSlides>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60</vt:i4>
      </vt:variant>
    </vt:vector>
  </HeadingPairs>
  <TitlesOfParts>
    <vt:vector size="72" baseType="lpstr">
      <vt:lpstr>華康儷中黑</vt:lpstr>
      <vt:lpstr>華康儷細黑</vt:lpstr>
      <vt:lpstr>微軟正黑體</vt:lpstr>
      <vt:lpstr>新細明體</vt:lpstr>
      <vt:lpstr>標楷體</vt:lpstr>
      <vt:lpstr>Arial</vt:lpstr>
      <vt:lpstr>Arial</vt:lpstr>
      <vt:lpstr>Century Gothic</vt:lpstr>
      <vt:lpstr>Times New Roman</vt:lpstr>
      <vt:lpstr>Verdana</vt:lpstr>
      <vt:lpstr>Wingdings</vt:lpstr>
      <vt:lpstr>mcut_ptt_2010_01</vt:lpstr>
      <vt:lpstr>Processing Images with OpenCV</vt:lpstr>
      <vt:lpstr>Table of Contents</vt:lpstr>
      <vt:lpstr>Crop an Image (ex01)</vt:lpstr>
      <vt:lpstr>Resize an Image (ex02)</vt:lpstr>
      <vt:lpstr>Adjust Image Contrast</vt:lpstr>
      <vt:lpstr>Contrast &amp; Brightness</vt:lpstr>
      <vt:lpstr>Adjust Image Contrast (ex03)</vt:lpstr>
      <vt:lpstr>Adjust Image Contrast (ex04)</vt:lpstr>
      <vt:lpstr>Make an image blurry</vt:lpstr>
      <vt:lpstr>Gaussian Blur</vt:lpstr>
      <vt:lpstr>Gaussian Blur (ex05)</vt:lpstr>
      <vt:lpstr>Median Blur</vt:lpstr>
      <vt:lpstr>Worked one-dimensional example</vt:lpstr>
      <vt:lpstr>Median Blur (ex06)</vt:lpstr>
      <vt:lpstr>Detect Edges</vt:lpstr>
      <vt:lpstr>Canny edge detection</vt:lpstr>
      <vt:lpstr>Canny edge detection</vt:lpstr>
      <vt:lpstr>Canny (ex07)</vt:lpstr>
      <vt:lpstr>Sobel Derivatives</vt:lpstr>
      <vt:lpstr>Sobel Derivatives</vt:lpstr>
      <vt:lpstr>Sobel Derivatives (ex08)</vt:lpstr>
      <vt:lpstr>Laplacian Derivatives</vt:lpstr>
      <vt:lpstr>Laplacian Derivatives(ex09)</vt:lpstr>
      <vt:lpstr>Geometric Transformations of Images</vt:lpstr>
      <vt:lpstr>PowerPoint 簡報</vt:lpstr>
      <vt:lpstr>Affine and perspective transformations</vt:lpstr>
      <vt:lpstr>Perspective and affi ne mapping of an image</vt:lpstr>
      <vt:lpstr>Perspective and affine mapping of an image</vt:lpstr>
      <vt:lpstr>Geometric Transformations of Images</vt:lpstr>
      <vt:lpstr>Affine and perspective transformations</vt:lpstr>
      <vt:lpstr>Rotate an Image</vt:lpstr>
      <vt:lpstr>cv2.warpAffine</vt:lpstr>
      <vt:lpstr>shape attribute returns the height and width </vt:lpstr>
      <vt:lpstr>Rotate an Image (ex10)</vt:lpstr>
      <vt:lpstr>interpolation methods</vt:lpstr>
      <vt:lpstr>interpolation methods</vt:lpstr>
      <vt:lpstr>PowerPoint 簡報</vt:lpstr>
      <vt:lpstr>Affine transformations</vt:lpstr>
      <vt:lpstr>cv2.getAffineTransform(src, dst)</vt:lpstr>
      <vt:lpstr>AffineTransform (ex11)</vt:lpstr>
      <vt:lpstr>Camera Model</vt:lpstr>
      <vt:lpstr>PowerPoint 簡報</vt:lpstr>
      <vt:lpstr>Basic Projective Geometry</vt:lpstr>
      <vt:lpstr>PowerPoint 簡報</vt:lpstr>
      <vt:lpstr>Rotation Matrix and Translation Vector</vt:lpstr>
      <vt:lpstr>Rotation Matrix</vt:lpstr>
      <vt:lpstr>Translation Vector</vt:lpstr>
      <vt:lpstr>warpPerspective</vt:lpstr>
      <vt:lpstr>cv2.getPerspectiveTransform(src,dst)</vt:lpstr>
      <vt:lpstr>warpPerspective (ex12)</vt:lpstr>
      <vt:lpstr>Remap</vt:lpstr>
      <vt:lpstr>Remap</vt:lpstr>
      <vt:lpstr>Remap (ex13)</vt:lpstr>
      <vt:lpstr>Get image contour</vt:lpstr>
      <vt:lpstr>Get image contour (ex14)</vt:lpstr>
      <vt:lpstr>What are contours?</vt:lpstr>
      <vt:lpstr>how to find contours of a binary image (ex15)</vt:lpstr>
      <vt:lpstr>How to draw the contours?</vt:lpstr>
      <vt:lpstr>Contour Features</vt:lpstr>
      <vt:lpstr>Contour Features (ex16)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新穎積層製造材料與製程 研究開發</dc:title>
  <dc:creator>MJ Youh</dc:creator>
  <cp:lastModifiedBy>mjyouh</cp:lastModifiedBy>
  <cp:revision>286</cp:revision>
  <dcterms:created xsi:type="dcterms:W3CDTF">2019-10-20T13:07:16Z</dcterms:created>
  <dcterms:modified xsi:type="dcterms:W3CDTF">2020-09-30T09:56:35Z</dcterms:modified>
</cp:coreProperties>
</file>